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</p:sldMasterIdLst>
  <p:notesMasterIdLst>
    <p:notesMasterId r:id="rId11"/>
  </p:notesMasterIdLst>
  <p:sldIdLst>
    <p:sldId id="258" r:id="rId2"/>
    <p:sldId id="262" r:id="rId3"/>
    <p:sldId id="268" r:id="rId4"/>
    <p:sldId id="267" r:id="rId5"/>
    <p:sldId id="261" r:id="rId6"/>
    <p:sldId id="264" r:id="rId7"/>
    <p:sldId id="266" r:id="rId8"/>
    <p:sldId id="265" r:id="rId9"/>
    <p:sldId id="269" r:id="rId10"/>
  </p:sldIdLst>
  <p:sldSz cx="9144000" cy="5143500" type="screen16x9"/>
  <p:notesSz cx="6858000" cy="9144000"/>
  <p:embeddedFontLst>
    <p:embeddedFont>
      <p:font typeface="PT Sans Narrow" panose="020B0604020202020204" charset="0"/>
      <p:regular r:id="rId12"/>
      <p:bold r:id="rId13"/>
    </p:embeddedFont>
    <p:embeddedFont>
      <p:font typeface="Open Sans" panose="020B0604020202020204" charset="0"/>
      <p:regular r:id="rId14"/>
      <p:bold r:id="rId15"/>
      <p:italic r:id="rId16"/>
      <p:boldItalic r:id="rId17"/>
    </p:embeddedFont>
    <p:embeddedFont>
      <p:font typeface="Montserrat" panose="020B060402020202020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34569" autoAdjust="0"/>
    <p:restoredTop sz="86382" autoAdjust="0"/>
  </p:normalViewPr>
  <p:slideViewPr>
    <p:cSldViewPr snapToGrid="0">
      <p:cViewPr varScale="1">
        <p:scale>
          <a:sx n="99" d="100"/>
          <a:sy n="99" d="100"/>
        </p:scale>
        <p:origin x="39" y="615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3885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559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500617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23867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2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Story of EF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857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Provided Emergency</a:t>
            </a:r>
            <a:r>
              <a:rPr lang="en-US" baseline="0" dirty="0" smtClean="0"/>
              <a:t> Financial Assistance</a:t>
            </a:r>
          </a:p>
          <a:p>
            <a:r>
              <a:rPr lang="en-US" baseline="0" dirty="0" smtClean="0"/>
              <a:t>Trained Case Managers on accessing funds</a:t>
            </a:r>
          </a:p>
          <a:p>
            <a:r>
              <a:rPr lang="en-US" baseline="0" dirty="0" smtClean="0"/>
              <a:t>CHA 450 Housing Choice Vouchers we prioritized Veterans and moved Veterans who would not be able to sustain their housing into a permanent Housing voucher</a:t>
            </a:r>
          </a:p>
          <a:p>
            <a:r>
              <a:rPr lang="en-US" baseline="0" dirty="0" smtClean="0"/>
              <a:t>Provided insurance for providers that Veterans who were not successful in sustain RRH units there was an option aside from homelessness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5244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1200" dirty="0" smtClean="0"/>
              <a:t>Permanent vouchers</a:t>
            </a:r>
          </a:p>
          <a:p>
            <a:pPr lvl="2"/>
            <a:r>
              <a:rPr lang="en-US" dirty="0"/>
              <a:t>67 percent of families who </a:t>
            </a:r>
            <a:r>
              <a:rPr lang="en-US" i="1" dirty="0" smtClean="0"/>
              <a:t>successfully used </a:t>
            </a:r>
            <a:r>
              <a:rPr lang="en-US" i="1" dirty="0"/>
              <a:t>their voucher to lease housing</a:t>
            </a:r>
            <a:r>
              <a:rPr lang="en-US" dirty="0"/>
              <a:t>, homelessness was prevented </a:t>
            </a:r>
            <a:r>
              <a:rPr lang="en-US" dirty="0" smtClean="0"/>
              <a:t>entirely.8</a:t>
            </a:r>
          </a:p>
          <a:p>
            <a:pPr lvl="2"/>
            <a:r>
              <a:rPr lang="en-US" dirty="0" smtClean="0"/>
              <a:t>Shallow </a:t>
            </a:r>
            <a:r>
              <a:rPr lang="en-US" dirty="0" smtClean="0"/>
              <a:t>subsidies </a:t>
            </a:r>
            <a:r>
              <a:rPr lang="en-US" dirty="0" smtClean="0"/>
              <a:t>= </a:t>
            </a:r>
            <a:r>
              <a:rPr lang="en-US" dirty="0" smtClean="0"/>
              <a:t>client </a:t>
            </a:r>
            <a:r>
              <a:rPr lang="en-US" dirty="0" smtClean="0"/>
              <a:t>pay </a:t>
            </a:r>
            <a:r>
              <a:rPr lang="en-US" dirty="0" smtClean="0"/>
              <a:t>some over 90% stay housed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RRH Chicago study shows stable housing for over 80% of participants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sz="1200" dirty="0" smtClean="0"/>
              <a:t>One time financial assistance</a:t>
            </a:r>
          </a:p>
          <a:p>
            <a:pPr lvl="2"/>
            <a:r>
              <a:rPr lang="en-US" b="0" i="0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76 percent less likely to enter a</a:t>
            </a:r>
            <a:r>
              <a:rPr lang="en-US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0" i="0" u="none" strike="noStrike" cap="none" baseline="0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homeless shelter - </a:t>
            </a:r>
            <a:r>
              <a:rPr lang="en-US" dirty="0"/>
              <a:t>Evans, William, James Sullivan, and Melanie </a:t>
            </a:r>
            <a:r>
              <a:rPr lang="en-US" dirty="0" err="1"/>
              <a:t>Wallskog</a:t>
            </a:r>
            <a:r>
              <a:rPr lang="en-US" dirty="0"/>
              <a:t>. “The Impact of Homelessness Prevention Programs </a:t>
            </a:r>
            <a:r>
              <a:rPr lang="en-US" dirty="0" smtClean="0"/>
              <a:t>on Homelessness</a:t>
            </a:r>
            <a:r>
              <a:rPr lang="en-US" dirty="0"/>
              <a:t>.” </a:t>
            </a:r>
            <a:r>
              <a:rPr lang="en-US" i="1" dirty="0"/>
              <a:t>Science</a:t>
            </a:r>
            <a:r>
              <a:rPr lang="en-US" dirty="0"/>
              <a:t>. 2016; 353(6300): 649-699;</a:t>
            </a:r>
            <a:endParaRPr lang="en-US" sz="1600" dirty="0" smtClean="0"/>
          </a:p>
          <a:p>
            <a:pPr lvl="1"/>
            <a:r>
              <a:rPr lang="en-US" sz="1200" dirty="0" smtClean="0"/>
              <a:t>Landlord Tenant Mediation</a:t>
            </a:r>
          </a:p>
          <a:p>
            <a:pPr lvl="2"/>
            <a:r>
              <a:rPr lang="en-US" dirty="0"/>
              <a:t>When poor tenants were provided with legal counsel in New </a:t>
            </a:r>
            <a:r>
              <a:rPr lang="en-US" dirty="0" smtClean="0"/>
              <a:t>York City’s </a:t>
            </a:r>
            <a:r>
              <a:rPr lang="en-US" dirty="0"/>
              <a:t>Housing Court, eviction orders were reduced by 77 percent</a:t>
            </a:r>
            <a:endParaRPr lang="en-US" sz="1200" dirty="0" smtClean="0"/>
          </a:p>
          <a:p>
            <a:pPr lvl="1"/>
            <a:r>
              <a:rPr lang="en-US" sz="1200" dirty="0"/>
              <a:t>Targeted interventions/transition </a:t>
            </a:r>
            <a:r>
              <a:rPr lang="en-US" sz="1200" dirty="0" smtClean="0"/>
              <a:t>planning/Diversion/Mediation</a:t>
            </a:r>
          </a:p>
          <a:p>
            <a:pPr lvl="2"/>
            <a:r>
              <a:rPr lang="en-US" dirty="0"/>
              <a:t>those in the </a:t>
            </a:r>
            <a:r>
              <a:rPr lang="en-US" dirty="0" smtClean="0"/>
              <a:t>Critical Time Intervention group were </a:t>
            </a:r>
            <a:r>
              <a:rPr lang="en-US" dirty="0"/>
              <a:t>significantly less likely to have experienced </a:t>
            </a:r>
            <a:r>
              <a:rPr lang="en-US" dirty="0" smtClean="0"/>
              <a:t>homelessness.</a:t>
            </a:r>
            <a:r>
              <a:rPr lang="en-US" sz="700" dirty="0" smtClean="0"/>
              <a:t>16</a:t>
            </a:r>
            <a:endParaRPr lang="en-US" sz="1200" dirty="0" smtClean="0"/>
          </a:p>
          <a:p>
            <a:pPr lvl="2"/>
            <a:r>
              <a:rPr lang="en-US" sz="1200" dirty="0" smtClean="0"/>
              <a:t>Housing for Health average </a:t>
            </a:r>
            <a:r>
              <a:rPr lang="en-US" sz="1200" dirty="0"/>
              <a:t>monthly health care cost per client in the pilot dropped 18 percent after they were provided with permanent housing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565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IGH HUB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2350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24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824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9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rgbClr val="009944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rgbClr val="009944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9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rgbClr val="009944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rgbClr val="009944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None/>
              <a:defRPr sz="24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rgbClr val="00994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Font typeface="Montserrat"/>
              <a:buChar char="●"/>
              <a:defRPr sz="1200"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Montserrat"/>
              <a:buChar char="○"/>
              <a:defRPr sz="1200"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Montserrat"/>
              <a:buChar char="■"/>
              <a:defRPr sz="1200"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Montserrat"/>
              <a:buChar char="●"/>
              <a:defRPr sz="1200"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Montserrat"/>
              <a:buChar char="○"/>
              <a:defRPr sz="1200"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Montserrat"/>
              <a:buChar char="■"/>
              <a:defRPr sz="1200"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Montserrat"/>
              <a:buChar char="●"/>
              <a:defRPr sz="1200"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Font typeface="Montserrat"/>
              <a:buChar char="○"/>
              <a:defRPr sz="1200"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Font typeface="Montserrat"/>
              <a:buChar char="■"/>
              <a:defRPr sz="12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rgbClr val="8DC63F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rgbClr val="00994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7" name="Google Shape;47;p1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10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Montserrat"/>
              <a:buNone/>
              <a:defRPr sz="21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ontserrat"/>
              <a:buChar char="●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■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●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■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●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Char char="○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Montserrat"/>
              <a:buChar char="■"/>
              <a:defRPr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rgbClr val="00994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DC63F"/>
              </a:buClr>
              <a:buSzPts val="13000"/>
              <a:buNone/>
              <a:defRPr sz="13000">
                <a:solidFill>
                  <a:srgbClr val="8DC63F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Montserrat"/>
              <a:buChar char="●"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Montserrat"/>
              <a:buChar char="○"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Montserrat"/>
              <a:buChar char="■"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mc:AlternateContent xmlns:mc="http://schemas.openxmlformats.org/markup-compatibility/2006" xmlns:p14="http://schemas.microsoft.com/office/powerpoint/2010/main">
    <mc:Choice Requires="p14">
      <p:transition spd="slow" p14:dur="2500">
        <p:fade thruBlk="1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omelesshub.ca/sites/default/files/attachments/COHPreventionFramework_1.pdf" TargetMode="External"/><Relationship Id="rId2" Type="http://schemas.openxmlformats.org/officeDocument/2006/relationships/hyperlink" Target="https://www.bloomberg.com/news/articles/2019-07-19/american-idea-inspires-finland-to-slash-homelessness-by-4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videnceonhomelessness.com/wp-content/uploads/2019/02/Homelessness_Prevention_Literature_Synthesi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3650" y="1669988"/>
            <a:ext cx="7136700" cy="1022400"/>
          </a:xfrm>
        </p:spPr>
        <p:txBody>
          <a:bodyPr/>
          <a:lstStyle/>
          <a:p>
            <a:r>
              <a:rPr lang="en-US" sz="4800" dirty="0" smtClean="0"/>
              <a:t>Prevention Overview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Strategies to </a:t>
            </a:r>
            <a:r>
              <a:rPr lang="en-US" dirty="0"/>
              <a:t>Reduce </a:t>
            </a:r>
            <a:r>
              <a:rPr lang="en-US" dirty="0" smtClean="0"/>
              <a:t>and End Homelessness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		Dr. Nonie Brennan</a:t>
            </a:r>
            <a:endParaRPr lang="en-US" dirty="0"/>
          </a:p>
        </p:txBody>
      </p:sp>
      <p:pic>
        <p:nvPicPr>
          <p:cNvPr id="4" name="Google Shape;110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3650" y="134102"/>
            <a:ext cx="3200400" cy="7120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541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266324"/>
            <a:ext cx="8520600" cy="3186243"/>
          </a:xfrm>
        </p:spPr>
        <p:txBody>
          <a:bodyPr/>
          <a:lstStyle/>
          <a:p>
            <a:pPr marL="114300" indent="0" algn="ctr">
              <a:buNone/>
            </a:pPr>
            <a:r>
              <a:rPr lang="en-US" sz="2400" b="1" dirty="0" smtClean="0"/>
              <a:t>Why prevention?</a:t>
            </a:r>
          </a:p>
          <a:p>
            <a:r>
              <a:rPr lang="en-US" sz="2400" dirty="0" smtClean="0"/>
              <a:t>Traditionally serving people after they become homeless</a:t>
            </a:r>
            <a:r>
              <a:rPr lang="en-US" sz="2400" dirty="0" smtClean="0"/>
              <a:t>*</a:t>
            </a:r>
          </a:p>
          <a:p>
            <a:r>
              <a:rPr lang="en-US" sz="2400" dirty="0" smtClean="0"/>
              <a:t>Growing evidence indicates that prevention strategies help communities reduce the number of people entering the homeless system.**</a:t>
            </a:r>
          </a:p>
          <a:p>
            <a:pPr marL="114300" indent="0" algn="r">
              <a:buNone/>
            </a:pPr>
            <a:r>
              <a:rPr lang="en-US" sz="1600" dirty="0" smtClean="0"/>
              <a:t>*Shinn/Cohen</a:t>
            </a:r>
          </a:p>
          <a:p>
            <a:pPr marL="114300" indent="0" algn="r">
              <a:buNone/>
            </a:pPr>
            <a:r>
              <a:rPr lang="en-US" sz="1600" dirty="0" smtClean="0"/>
              <a:t>**</a:t>
            </a:r>
            <a:r>
              <a:rPr lang="en-US" sz="1600" dirty="0" err="1" smtClean="0"/>
              <a:t>Gaetz</a:t>
            </a:r>
            <a:r>
              <a:rPr lang="en-US" sz="1600" dirty="0" smtClean="0"/>
              <a:t>/Dej</a:t>
            </a:r>
            <a:endParaRPr lang="en-US" sz="1600" dirty="0"/>
          </a:p>
          <a:p>
            <a:pPr marL="11430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Google Shape;117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322" y="4196303"/>
            <a:ext cx="3200677" cy="7132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4241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445025"/>
            <a:ext cx="8520600" cy="1159840"/>
          </a:xfrm>
        </p:spPr>
        <p:txBody>
          <a:bodyPr/>
          <a:lstStyle/>
          <a:p>
            <a:pPr algn="ctr"/>
            <a:r>
              <a:rPr lang="en-US" dirty="0" smtClean="0"/>
              <a:t>Chicago’s </a:t>
            </a:r>
            <a:r>
              <a:rPr lang="en-US" dirty="0" smtClean="0"/>
              <a:t>Homelessness Prevention System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699" y="1266325"/>
            <a:ext cx="8594407" cy="3302700"/>
          </a:xfrm>
        </p:spPr>
        <p:txBody>
          <a:bodyPr/>
          <a:lstStyle/>
          <a:p>
            <a:endParaRPr lang="en-US" sz="3200" dirty="0" smtClean="0"/>
          </a:p>
          <a:p>
            <a:r>
              <a:rPr lang="en-US" sz="3200" dirty="0" smtClean="0"/>
              <a:t>Private </a:t>
            </a:r>
            <a:r>
              <a:rPr lang="en-US" sz="3200" dirty="0" smtClean="0"/>
              <a:t>funds</a:t>
            </a:r>
          </a:p>
          <a:p>
            <a:r>
              <a:rPr lang="en-US" sz="3200" dirty="0" smtClean="0"/>
              <a:t>Coordinated with public </a:t>
            </a:r>
            <a:r>
              <a:rPr lang="en-US" sz="3200" dirty="0"/>
              <a:t>f</a:t>
            </a:r>
            <a:r>
              <a:rPr lang="en-US" sz="3200" dirty="0" smtClean="0"/>
              <a:t>unds</a:t>
            </a:r>
          </a:p>
          <a:p>
            <a:r>
              <a:rPr lang="en-US" sz="3200" dirty="0" smtClean="0"/>
              <a:t>Partnerships improved access</a:t>
            </a:r>
          </a:p>
          <a:p>
            <a:r>
              <a:rPr lang="en-US" sz="3200" dirty="0" smtClean="0"/>
              <a:t>Expansion included short term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Google Shape;117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322" y="4196303"/>
            <a:ext cx="3200677" cy="7132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1888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Inflow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Many systems feed into homelessness: Criminal justice, healthcare, foster care, migration, immigration and evictions.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Veterans</a:t>
            </a:r>
            <a:endParaRPr lang="en-US" dirty="0"/>
          </a:p>
          <a:p>
            <a:pPr marL="114300" indent="0">
              <a:buNone/>
            </a:pPr>
            <a:r>
              <a:rPr lang="en-US" dirty="0" smtClean="0"/>
              <a:t>2017 – average Inflow 110</a:t>
            </a:r>
          </a:p>
          <a:p>
            <a:pPr marL="114300" indent="0">
              <a:buNone/>
            </a:pPr>
            <a:r>
              <a:rPr lang="en-US" dirty="0" smtClean="0"/>
              <a:t>2019 – average inflow 85</a:t>
            </a:r>
            <a:endParaRPr lang="en-US" dirty="0"/>
          </a:p>
        </p:txBody>
      </p:sp>
      <p:pic>
        <p:nvPicPr>
          <p:cNvPr id="4" name="Google Shape;117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322" y="4196303"/>
            <a:ext cx="3200677" cy="7132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916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Prevention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1600" dirty="0"/>
              <a:t>Homelessness prevention programs aim to stop (or at least reduce) the</a:t>
            </a:r>
          </a:p>
          <a:p>
            <a:pPr marL="114300" indent="0">
              <a:buNone/>
            </a:pPr>
            <a:r>
              <a:rPr lang="en-US" sz="1600" dirty="0"/>
              <a:t>inflow into the homeless services system and help vulnerable individuals and families maintain </a:t>
            </a:r>
            <a:r>
              <a:rPr lang="en-US" sz="1600" dirty="0" smtClean="0"/>
              <a:t>housing stability</a:t>
            </a:r>
            <a:r>
              <a:rPr lang="en-US" sz="1600" dirty="0" smtClean="0"/>
              <a:t>. *</a:t>
            </a:r>
          </a:p>
          <a:p>
            <a:pPr lvl="1"/>
            <a:r>
              <a:rPr lang="en-US" sz="1200" dirty="0" smtClean="0"/>
              <a:t>Permanent vouchers</a:t>
            </a:r>
          </a:p>
          <a:p>
            <a:pPr lvl="1"/>
            <a:r>
              <a:rPr lang="en-US" sz="1200" dirty="0"/>
              <a:t>F</a:t>
            </a:r>
            <a:r>
              <a:rPr lang="en-US" sz="1200" dirty="0" smtClean="0"/>
              <a:t>inancial </a:t>
            </a:r>
            <a:r>
              <a:rPr lang="en-US" sz="1200" dirty="0" smtClean="0"/>
              <a:t>assistance</a:t>
            </a:r>
          </a:p>
          <a:p>
            <a:pPr lvl="1"/>
            <a:r>
              <a:rPr lang="en-US" sz="1200" dirty="0" smtClean="0"/>
              <a:t>Landlord/Tenant Mediation</a:t>
            </a:r>
          </a:p>
          <a:p>
            <a:pPr lvl="1"/>
            <a:r>
              <a:rPr lang="en-US" sz="1200" dirty="0"/>
              <a:t>Targeted </a:t>
            </a:r>
            <a:r>
              <a:rPr lang="en-US" sz="1200" dirty="0" smtClean="0"/>
              <a:t>interventions/transition planning/Diversion/Mediation</a:t>
            </a:r>
          </a:p>
          <a:p>
            <a:pPr marL="3340100" lvl="7" indent="0" algn="r">
              <a:buNone/>
            </a:pPr>
            <a:r>
              <a:rPr lang="en-US" sz="1200" dirty="0" smtClean="0"/>
              <a:t>*Shinn/Cohen</a:t>
            </a:r>
            <a:endParaRPr lang="en-US" sz="1200" dirty="0" smtClean="0"/>
          </a:p>
          <a:p>
            <a:pPr lvl="6"/>
            <a:endParaRPr lang="en-US" sz="1200" dirty="0"/>
          </a:p>
        </p:txBody>
      </p:sp>
      <p:pic>
        <p:nvPicPr>
          <p:cNvPr id="4" name="Google Shape;117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322" y="4196303"/>
            <a:ext cx="3200677" cy="7132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164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Across the Globe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Canada's Prevention Survey-over 96% of respondents agreed that affordable, adequate, and safe housing is a human right.***</a:t>
            </a:r>
          </a:p>
          <a:p>
            <a:r>
              <a:rPr lang="en-US" dirty="0" smtClean="0"/>
              <a:t>The Economic and Social benefits of prevention-research from Germany, the UK, and Australia.**</a:t>
            </a:r>
          </a:p>
          <a:p>
            <a:r>
              <a:rPr lang="en-US" dirty="0" smtClean="0"/>
              <a:t>Finland </a:t>
            </a:r>
            <a:r>
              <a:rPr lang="en-US" dirty="0"/>
              <a:t>invested in prevention </a:t>
            </a:r>
            <a:r>
              <a:rPr lang="en-US" dirty="0" smtClean="0"/>
              <a:t>reduced </a:t>
            </a:r>
            <a:r>
              <a:rPr lang="en-US" dirty="0"/>
              <a:t>homelessness by </a:t>
            </a:r>
            <a:r>
              <a:rPr lang="en-US" dirty="0" smtClean="0"/>
              <a:t>40%***</a:t>
            </a:r>
            <a:endParaRPr lang="en-US" dirty="0"/>
          </a:p>
          <a:p>
            <a:pPr marL="114300" indent="0">
              <a:buNone/>
            </a:pPr>
            <a:endParaRPr lang="en-US" sz="1600" dirty="0" smtClean="0"/>
          </a:p>
          <a:p>
            <a:pPr marL="114300" indent="0" algn="ctr">
              <a:buNone/>
            </a:pPr>
            <a:r>
              <a:rPr lang="en-US" sz="2800" dirty="0" smtClean="0"/>
              <a:t>What </a:t>
            </a:r>
            <a:r>
              <a:rPr lang="en-US" sz="2800" dirty="0"/>
              <a:t>prevention strategies are Vanguard Cities </a:t>
            </a:r>
            <a:r>
              <a:rPr lang="en-US" sz="2800" dirty="0" smtClean="0"/>
              <a:t>using?</a:t>
            </a:r>
          </a:p>
          <a:p>
            <a:pPr marL="114300" indent="0" algn="r">
              <a:buNone/>
            </a:pPr>
            <a:r>
              <a:rPr lang="en-US" sz="1200" dirty="0" smtClean="0"/>
              <a:t>**</a:t>
            </a:r>
            <a:r>
              <a:rPr lang="en-US" sz="1200" dirty="0" err="1" smtClean="0"/>
              <a:t>Gaetz</a:t>
            </a:r>
            <a:r>
              <a:rPr lang="en-US" sz="1200" dirty="0" smtClean="0"/>
              <a:t> and Dej</a:t>
            </a:r>
          </a:p>
          <a:p>
            <a:pPr marL="114300" indent="0" algn="r">
              <a:buNone/>
            </a:pPr>
            <a:r>
              <a:rPr lang="en-US" sz="1100" dirty="0" smtClean="0"/>
              <a:t>***www.Bloomberg.com</a:t>
            </a:r>
            <a:endParaRPr lang="en-US" sz="1100" dirty="0"/>
          </a:p>
          <a:p>
            <a:pPr marL="114300" indent="0" algn="ctr">
              <a:buNone/>
            </a:pPr>
            <a:endParaRPr lang="en-US" sz="1100" dirty="0" smtClean="0"/>
          </a:p>
          <a:p>
            <a:pPr marL="1054100" lvl="2" indent="0">
              <a:buNone/>
            </a:pPr>
            <a:endParaRPr lang="en-US" dirty="0"/>
          </a:p>
          <a:p>
            <a:pPr marL="1054100" lvl="2" indent="0">
              <a:buNone/>
            </a:pPr>
            <a:endParaRPr lang="en-US" dirty="0" smtClean="0"/>
          </a:p>
          <a:p>
            <a:pPr marL="1054100" lvl="2" indent="0">
              <a:buNone/>
            </a:pPr>
            <a:endParaRPr lang="en-US" dirty="0"/>
          </a:p>
          <a:p>
            <a:pPr marL="1054100" lvl="2" indent="0">
              <a:buNone/>
            </a:pPr>
            <a:r>
              <a:rPr lang="en-US" dirty="0" smtClean="0"/>
              <a:t>			*www.Bloomberg.com</a:t>
            </a:r>
            <a:endParaRPr lang="en-US" dirty="0"/>
          </a:p>
        </p:txBody>
      </p:sp>
      <p:pic>
        <p:nvPicPr>
          <p:cNvPr id="4" name="Google Shape;117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322" y="4196303"/>
            <a:ext cx="3200677" cy="7132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00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</a:t>
            </a:r>
            <a:r>
              <a:rPr lang="en-US" dirty="0"/>
              <a:t>K</a:t>
            </a:r>
            <a:r>
              <a:rPr lang="en-US" dirty="0" smtClean="0"/>
              <a:t>ey </a:t>
            </a:r>
            <a:r>
              <a:rPr lang="en-US" dirty="0"/>
              <a:t>T</a:t>
            </a:r>
            <a:r>
              <a:rPr lang="en-US" dirty="0" smtClean="0"/>
              <a:t>akeaways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smtClean="0"/>
              <a:t>Understand inflow </a:t>
            </a:r>
            <a:r>
              <a:rPr lang="en-US" sz="3200" dirty="0"/>
              <a:t>to drive change</a:t>
            </a:r>
          </a:p>
          <a:p>
            <a:r>
              <a:rPr lang="en-US" sz="3200" dirty="0" smtClean="0"/>
              <a:t>Identify existing </a:t>
            </a:r>
            <a:r>
              <a:rPr lang="en-US" sz="3200" dirty="0" smtClean="0"/>
              <a:t>funds and services </a:t>
            </a:r>
            <a:r>
              <a:rPr lang="en-US" sz="3200" dirty="0" smtClean="0"/>
              <a:t>and coordinate</a:t>
            </a:r>
          </a:p>
          <a:p>
            <a:r>
              <a:rPr lang="en-US" sz="3200" dirty="0" smtClean="0"/>
              <a:t>Ensure easy </a:t>
            </a:r>
            <a:r>
              <a:rPr lang="en-US" sz="3200" dirty="0"/>
              <a:t>a</a:t>
            </a:r>
            <a:r>
              <a:rPr lang="en-US" sz="3200" dirty="0" smtClean="0"/>
              <a:t>ccess</a:t>
            </a:r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4" name="Google Shape;117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322" y="4196303"/>
            <a:ext cx="3200677" cy="7132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10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Coaching on Prevention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/>
              <a:t>Assessment</a:t>
            </a:r>
          </a:p>
          <a:p>
            <a:r>
              <a:rPr lang="en-US" sz="3600" dirty="0" smtClean="0"/>
              <a:t>Planning</a:t>
            </a:r>
          </a:p>
          <a:p>
            <a:r>
              <a:rPr lang="en-US" sz="3600" dirty="0" smtClean="0"/>
              <a:t>Strategy Development</a:t>
            </a:r>
          </a:p>
          <a:p>
            <a:pPr marL="11430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Google Shape;117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322" y="4196303"/>
            <a:ext cx="3200677" cy="7132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462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www.bloomberg.com/news/articles/2019-07-19/american-idea-inspires-finland-to-slash-homelessness-by-40</a:t>
            </a: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www.homelesshub.ca/sites/default/files/attachments/COHPreventionFramework_1.pdf</a:t>
            </a:r>
            <a:endParaRPr lang="en-US" dirty="0" smtClean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>
                <a:hlinkClick r:id="rId4"/>
              </a:rPr>
              <a:t>http://www.evidenceonhomelessness.com/wp-content/uploads/2019/02/Homelessness_Prevention_Literature_Synthesis.pdf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42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4438</TotalTime>
  <Words>445</Words>
  <Application>Microsoft Office PowerPoint</Application>
  <PresentationFormat>On-screen Show (16:9)</PresentationFormat>
  <Paragraphs>76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PT Sans Narrow</vt:lpstr>
      <vt:lpstr>Open Sans</vt:lpstr>
      <vt:lpstr>Montserrat</vt:lpstr>
      <vt:lpstr>Tropic</vt:lpstr>
      <vt:lpstr>Prevention Overview</vt:lpstr>
      <vt:lpstr>Background</vt:lpstr>
      <vt:lpstr>Chicago’s Homelessness Prevention System</vt:lpstr>
      <vt:lpstr>Reducing Inflow</vt:lpstr>
      <vt:lpstr>Defining Prevention</vt:lpstr>
      <vt:lpstr>Across the Globe</vt:lpstr>
      <vt:lpstr>Three Key Takeaways</vt:lpstr>
      <vt:lpstr>Coaching on Prevention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 Prepared for Depaul USA</dc:title>
  <dc:creator>Stazen, Lydia</dc:creator>
  <cp:lastModifiedBy>Nonie Brennan</cp:lastModifiedBy>
  <cp:revision>31</cp:revision>
  <dcterms:modified xsi:type="dcterms:W3CDTF">2019-08-29T17:52:53Z</dcterms:modified>
</cp:coreProperties>
</file>