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79" r:id="rId2"/>
    <p:sldId id="262" r:id="rId3"/>
    <p:sldId id="296" r:id="rId4"/>
    <p:sldId id="276" r:id="rId5"/>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F48298-47B9-4A0D-902A-CEE036F15316}">
          <p14:sldIdLst>
            <p14:sldId id="279"/>
            <p14:sldId id="262"/>
            <p14:sldId id="296"/>
            <p14:sldId id="276"/>
          </p14:sldIdLst>
        </p14:section>
        <p14:section name="Untitled Section" id="{C5ED818F-2E71-4916-B42C-19932AB3B7DC}">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Louise Skinner" initials="VLS"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0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47" autoAdjust="0"/>
    <p:restoredTop sz="75244" autoAdjust="0"/>
  </p:normalViewPr>
  <p:slideViewPr>
    <p:cSldViewPr snapToGrid="0">
      <p:cViewPr varScale="1">
        <p:scale>
          <a:sx n="63" d="100"/>
          <a:sy n="63" d="100"/>
        </p:scale>
        <p:origin x="1528"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E2C5C479-69DB-4C9B-BFEB-8D94DB19FAAB}" type="datetimeFigureOut">
              <a:rPr lang="en-AU" smtClean="0"/>
              <a:t>4/9/19</a:t>
            </a:fld>
            <a:endParaRPr lang="en-AU"/>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79CC2F3B-418B-4090-ACAA-A6262A974F0D}" type="slidenum">
              <a:rPr lang="en-AU" smtClean="0"/>
              <a:t>‹#›</a:t>
            </a:fld>
            <a:endParaRPr lang="en-AU"/>
          </a:p>
        </p:txBody>
      </p:sp>
    </p:spTree>
    <p:extLst>
      <p:ext uri="{BB962C8B-B14F-4D97-AF65-F5344CB8AC3E}">
        <p14:creationId xmlns:p14="http://schemas.microsoft.com/office/powerpoint/2010/main" val="1927214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381000" y="685800"/>
            <a:ext cx="6096000" cy="3429000"/>
          </a:xfrm>
          <a:prstGeom prst="rect">
            <a:avLst/>
          </a:prstGeom>
        </p:spPr>
        <p:txBody>
          <a:bodyPr/>
          <a:lstStyle/>
          <a:p>
            <a:endParaRPr/>
          </a:p>
        </p:txBody>
      </p:sp>
      <p:sp>
        <p:nvSpPr>
          <p:cNvPr id="126" name="Shape 126"/>
          <p:cNvSpPr>
            <a:spLocks noGrp="1"/>
          </p:cNvSpPr>
          <p:nvPr>
            <p:ph type="body" sz="quarter" idx="1"/>
          </p:nvPr>
        </p:nvSpPr>
        <p:spPr>
          <a:prstGeom prst="rect">
            <a:avLst/>
          </a:prstGeom>
        </p:spPr>
        <p:txBody>
          <a:bodyPr/>
          <a:lstStyle/>
          <a:p>
            <a:pPr marL="177725" indent="-177725">
              <a:buSzPct val="100000"/>
              <a:buChar char="-"/>
            </a:pPr>
            <a:endParaRPr dirty="0"/>
          </a:p>
        </p:txBody>
      </p:sp>
    </p:spTree>
    <p:extLst>
      <p:ext uri="{BB962C8B-B14F-4D97-AF65-F5344CB8AC3E}">
        <p14:creationId xmlns:p14="http://schemas.microsoft.com/office/powerpoint/2010/main" val="184390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CC2F3B-418B-4090-ACAA-A6262A974F0D}" type="slidenum">
              <a:rPr lang="en-AU" smtClean="0"/>
              <a:t>2</a:t>
            </a:fld>
            <a:endParaRPr lang="en-AU"/>
          </a:p>
        </p:txBody>
      </p:sp>
    </p:spTree>
    <p:extLst>
      <p:ext uri="{BB962C8B-B14F-4D97-AF65-F5344CB8AC3E}">
        <p14:creationId xmlns:p14="http://schemas.microsoft.com/office/powerpoint/2010/main" val="1165030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CC2F3B-418B-4090-ACAA-A6262A974F0D}" type="slidenum">
              <a:rPr lang="en-AU" smtClean="0"/>
              <a:t>3</a:t>
            </a:fld>
            <a:endParaRPr lang="en-AU"/>
          </a:p>
        </p:txBody>
      </p:sp>
    </p:spTree>
    <p:extLst>
      <p:ext uri="{BB962C8B-B14F-4D97-AF65-F5344CB8AC3E}">
        <p14:creationId xmlns:p14="http://schemas.microsoft.com/office/powerpoint/2010/main" val="44585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prstGeom prst="rect">
            <a:avLst/>
          </a:prstGeom>
        </p:spPr>
        <p:txBody>
          <a:bodyPr/>
          <a:lstStyle/>
          <a:p>
            <a:endParaRPr/>
          </a:p>
        </p:txBody>
      </p:sp>
      <p:sp>
        <p:nvSpPr>
          <p:cNvPr id="273" name="Shape 273"/>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820285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2890702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a:xfrm>
            <a:off x="838200" y="5882594"/>
            <a:ext cx="10515600" cy="899206"/>
          </a:xfrm>
        </p:spPr>
        <p:txBody>
          <a:bodyPr/>
          <a:lstStyle/>
          <a:p>
            <a:endParaRPr lang="en-AU" dirty="0"/>
          </a:p>
        </p:txBody>
      </p:sp>
    </p:spTree>
    <p:extLst>
      <p:ext uri="{BB962C8B-B14F-4D97-AF65-F5344CB8AC3E}">
        <p14:creationId xmlns:p14="http://schemas.microsoft.com/office/powerpoint/2010/main" val="388877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a:xfrm>
            <a:off x="838200" y="5882594"/>
            <a:ext cx="10515600" cy="851581"/>
          </a:xfrm>
        </p:spPr>
        <p:txBody>
          <a:bodyPr/>
          <a:lstStyle/>
          <a:p>
            <a:endParaRPr lang="en-AU"/>
          </a:p>
        </p:txBody>
      </p:sp>
    </p:spTree>
    <p:extLst>
      <p:ext uri="{BB962C8B-B14F-4D97-AF65-F5344CB8AC3E}">
        <p14:creationId xmlns:p14="http://schemas.microsoft.com/office/powerpoint/2010/main" val="40660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a:xfrm>
            <a:off x="838200" y="5882595"/>
            <a:ext cx="10515600" cy="689656"/>
          </a:xfrm>
        </p:spPr>
        <p:txBody>
          <a:bodyPr/>
          <a:lstStyle/>
          <a:p>
            <a:endParaRPr lang="en-AU" dirty="0"/>
          </a:p>
        </p:txBody>
      </p:sp>
    </p:spTree>
    <p:extLst>
      <p:ext uri="{BB962C8B-B14F-4D97-AF65-F5344CB8AC3E}">
        <p14:creationId xmlns:p14="http://schemas.microsoft.com/office/powerpoint/2010/main" val="2914887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838200" y="5882594"/>
            <a:ext cx="10515600" cy="832531"/>
          </a:xfrm>
        </p:spPr>
        <p:txBody>
          <a:bodyPr/>
          <a:lstStyle/>
          <a:p>
            <a:endParaRPr lang="en-AU" dirty="0"/>
          </a:p>
        </p:txBody>
      </p:sp>
    </p:spTree>
    <p:extLst>
      <p:ext uri="{BB962C8B-B14F-4D97-AF65-F5344CB8AC3E}">
        <p14:creationId xmlns:p14="http://schemas.microsoft.com/office/powerpoint/2010/main" val="273240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11"/>
          </p:nvPr>
        </p:nvSpPr>
        <p:spPr>
          <a:xfrm>
            <a:off x="838200" y="5882594"/>
            <a:ext cx="10515600" cy="842055"/>
          </a:xfrm>
        </p:spPr>
        <p:txBody>
          <a:bodyPr/>
          <a:lstStyle/>
          <a:p>
            <a:endParaRPr lang="en-AU" dirty="0"/>
          </a:p>
        </p:txBody>
      </p:sp>
    </p:spTree>
    <p:extLst>
      <p:ext uri="{BB962C8B-B14F-4D97-AF65-F5344CB8AC3E}">
        <p14:creationId xmlns:p14="http://schemas.microsoft.com/office/powerpoint/2010/main" val="81688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7"/>
          <p:cNvSpPr>
            <a:spLocks noGrp="1"/>
          </p:cNvSpPr>
          <p:nvPr>
            <p:ph type="ftr" sz="quarter" idx="11"/>
          </p:nvPr>
        </p:nvSpPr>
        <p:spPr>
          <a:xfrm>
            <a:off x="838200" y="5882594"/>
            <a:ext cx="10515600" cy="870631"/>
          </a:xfrm>
        </p:spPr>
        <p:txBody>
          <a:bodyPr/>
          <a:lstStyle/>
          <a:p>
            <a:endParaRPr lang="en-AU" dirty="0"/>
          </a:p>
        </p:txBody>
      </p:sp>
    </p:spTree>
    <p:extLst>
      <p:ext uri="{BB962C8B-B14F-4D97-AF65-F5344CB8AC3E}">
        <p14:creationId xmlns:p14="http://schemas.microsoft.com/office/powerpoint/2010/main" val="2634500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1"/>
          </p:nvPr>
        </p:nvSpPr>
        <p:spPr>
          <a:xfrm>
            <a:off x="838200" y="5882594"/>
            <a:ext cx="10515600" cy="851581"/>
          </a:xfrm>
        </p:spPr>
        <p:txBody>
          <a:bodyPr/>
          <a:lstStyle/>
          <a:p>
            <a:endParaRPr lang="en-AU"/>
          </a:p>
        </p:txBody>
      </p:sp>
    </p:spTree>
    <p:extLst>
      <p:ext uri="{BB962C8B-B14F-4D97-AF65-F5344CB8AC3E}">
        <p14:creationId xmlns:p14="http://schemas.microsoft.com/office/powerpoint/2010/main" val="12844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838200" y="5882595"/>
            <a:ext cx="10515600" cy="870630"/>
          </a:xfrm>
        </p:spPr>
        <p:txBody>
          <a:bodyPr/>
          <a:lstStyle/>
          <a:p>
            <a:endParaRPr lang="en-AU"/>
          </a:p>
        </p:txBody>
      </p:sp>
    </p:spTree>
    <p:extLst>
      <p:ext uri="{BB962C8B-B14F-4D97-AF65-F5344CB8AC3E}">
        <p14:creationId xmlns:p14="http://schemas.microsoft.com/office/powerpoint/2010/main" val="1752483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838200" y="5882595"/>
            <a:ext cx="10515600" cy="889680"/>
          </a:xfrm>
        </p:spPr>
        <p:txBody>
          <a:bodyPr/>
          <a:lstStyle/>
          <a:p>
            <a:endParaRPr lang="en-AU"/>
          </a:p>
        </p:txBody>
      </p:sp>
    </p:spTree>
    <p:extLst>
      <p:ext uri="{BB962C8B-B14F-4D97-AF65-F5344CB8AC3E}">
        <p14:creationId xmlns:p14="http://schemas.microsoft.com/office/powerpoint/2010/main" val="178049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838200" y="5882595"/>
            <a:ext cx="10515600" cy="851580"/>
          </a:xfrm>
        </p:spPr>
        <p:txBody>
          <a:bodyPr/>
          <a:lstStyle/>
          <a:p>
            <a:endParaRPr lang="en-AU" dirty="0"/>
          </a:p>
        </p:txBody>
      </p:sp>
    </p:spTree>
    <p:extLst>
      <p:ext uri="{BB962C8B-B14F-4D97-AF65-F5344CB8AC3E}">
        <p14:creationId xmlns:p14="http://schemas.microsoft.com/office/powerpoint/2010/main" val="199470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39220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838200" y="5882594"/>
            <a:ext cx="10515600" cy="83888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grpSp>
        <p:nvGrpSpPr>
          <p:cNvPr id="6" name="Group 5"/>
          <p:cNvGrpSpPr/>
          <p:nvPr userDrawn="1"/>
        </p:nvGrpSpPr>
        <p:grpSpPr>
          <a:xfrm>
            <a:off x="0" y="0"/>
            <a:ext cx="0" cy="6858000"/>
            <a:chOff x="31668" y="0"/>
            <a:chExt cx="0" cy="6858000"/>
          </a:xfrm>
        </p:grpSpPr>
        <p:cxnSp>
          <p:nvCxnSpPr>
            <p:cNvPr id="7" name="Straight Connector 6"/>
            <p:cNvCxnSpPr/>
            <p:nvPr userDrawn="1"/>
          </p:nvCxnSpPr>
          <p:spPr>
            <a:xfrm>
              <a:off x="31668" y="1690688"/>
              <a:ext cx="0" cy="5167312"/>
            </a:xfrm>
            <a:prstGeom prst="line">
              <a:avLst/>
            </a:prstGeom>
            <a:ln w="114300">
              <a:solidFill>
                <a:srgbClr val="F6BE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1668" y="0"/>
              <a:ext cx="0" cy="365125"/>
            </a:xfrm>
            <a:prstGeom prst="line">
              <a:avLst/>
            </a:prstGeom>
            <a:ln w="114300">
              <a:solidFill>
                <a:srgbClr val="F6BE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1668" y="365124"/>
              <a:ext cx="0" cy="1325564"/>
            </a:xfrm>
            <a:prstGeom prst="line">
              <a:avLst/>
            </a:prstGeom>
            <a:ln w="114300">
              <a:solidFill>
                <a:srgbClr val="280071"/>
              </a:solidFill>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586DD119-6E38-EF41-A19C-8A4814E9FD39}"/>
              </a:ext>
            </a:extLst>
          </p:cNvPr>
          <p:cNvPicPr>
            <a:picLocks noChangeAspect="1"/>
          </p:cNvPicPr>
          <p:nvPr userDrawn="1"/>
        </p:nvPicPr>
        <p:blipFill>
          <a:blip r:embed="rId13"/>
          <a:stretch>
            <a:fillRect/>
          </a:stretch>
        </p:blipFill>
        <p:spPr>
          <a:xfrm>
            <a:off x="997858" y="5882594"/>
            <a:ext cx="2608064" cy="773726"/>
          </a:xfrm>
          <a:prstGeom prst="rect">
            <a:avLst/>
          </a:prstGeom>
        </p:spPr>
      </p:pic>
    </p:spTree>
    <p:extLst>
      <p:ext uri="{BB962C8B-B14F-4D97-AF65-F5344CB8AC3E}">
        <p14:creationId xmlns:p14="http://schemas.microsoft.com/office/powerpoint/2010/main" val="4176286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28007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63D21C0-A88A-5D4C-BEE5-D70A0306BB59}"/>
              </a:ext>
            </a:extLst>
          </p:cNvPr>
          <p:cNvGrpSpPr/>
          <p:nvPr/>
        </p:nvGrpSpPr>
        <p:grpSpPr>
          <a:xfrm>
            <a:off x="452120" y="1283776"/>
            <a:ext cx="5210760" cy="4711960"/>
            <a:chOff x="184085" y="0"/>
            <a:chExt cx="6603548" cy="5906278"/>
          </a:xfrm>
        </p:grpSpPr>
        <p:pic>
          <p:nvPicPr>
            <p:cNvPr id="9" name="Picture 8">
              <a:extLst>
                <a:ext uri="{FF2B5EF4-FFF2-40B4-BE49-F238E27FC236}">
                  <a16:creationId xmlns:a16="http://schemas.microsoft.com/office/drawing/2014/main" id="{995EA941-1FC4-FC4D-84AF-7BD1F5880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85" y="0"/>
              <a:ext cx="6603547" cy="5906278"/>
            </a:xfrm>
            <a:prstGeom prst="rect">
              <a:avLst/>
            </a:prstGeom>
          </p:spPr>
        </p:pic>
        <p:sp>
          <p:nvSpPr>
            <p:cNvPr id="12" name="Isosceles Triangle 4">
              <a:extLst>
                <a:ext uri="{FF2B5EF4-FFF2-40B4-BE49-F238E27FC236}">
                  <a16:creationId xmlns:a16="http://schemas.microsoft.com/office/drawing/2014/main" id="{75D4026F-88C9-5047-BE10-C30C3432F286}"/>
                </a:ext>
              </a:extLst>
            </p:cNvPr>
            <p:cNvSpPr/>
            <p:nvPr/>
          </p:nvSpPr>
          <p:spPr>
            <a:xfrm>
              <a:off x="5436525" y="4886805"/>
              <a:ext cx="1351108" cy="581891"/>
            </a:xfrm>
            <a:prstGeom prst="triangle">
              <a:avLst>
                <a:gd name="adj" fmla="val 10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0" name="TextBox 5"/>
          <p:cNvSpPr txBox="1"/>
          <p:nvPr/>
        </p:nvSpPr>
        <p:spPr>
          <a:xfrm>
            <a:off x="1092170" y="218626"/>
            <a:ext cx="10261630" cy="129266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t">
            <a:spAutoFit/>
          </a:bodyPr>
          <a:lstStyle>
            <a:lvl1pPr algn="r" defTabSz="457148">
              <a:defRPr sz="2800">
                <a:solidFill>
                  <a:srgbClr val="FFFFFF"/>
                </a:solidFill>
              </a:defRPr>
            </a:lvl1pPr>
          </a:lstStyle>
          <a:p>
            <a:pPr algn="ctr"/>
            <a:r>
              <a:rPr lang="en-US" sz="3200" dirty="0">
                <a:solidFill>
                  <a:srgbClr val="280071"/>
                </a:solidFill>
                <a:latin typeface="Arial"/>
                <a:ea typeface="Arial"/>
                <a:cs typeface="Arial"/>
              </a:rPr>
              <a:t>Collaboration and Homelessness</a:t>
            </a:r>
          </a:p>
          <a:p>
            <a:pPr algn="ctr"/>
            <a:endParaRPr lang="en-US" sz="1400" dirty="0">
              <a:solidFill>
                <a:srgbClr val="280071"/>
              </a:solidFill>
              <a:latin typeface="Arial"/>
              <a:ea typeface="Arial"/>
              <a:cs typeface="Arial"/>
            </a:endParaRPr>
          </a:p>
          <a:p>
            <a:pPr algn="ctr"/>
            <a:r>
              <a:rPr lang="en-US" sz="3200" dirty="0">
                <a:solidFill>
                  <a:srgbClr val="280071"/>
                </a:solidFill>
                <a:latin typeface="Arial"/>
                <a:cs typeface="Arial"/>
              </a:rPr>
              <a:t>Lessons from the Adelaide Zero Project</a:t>
            </a:r>
          </a:p>
        </p:txBody>
      </p:sp>
      <p:sp>
        <p:nvSpPr>
          <p:cNvPr id="11" name="TextBox 6">
            <a:extLst>
              <a:ext uri="{FF2B5EF4-FFF2-40B4-BE49-F238E27FC236}">
                <a16:creationId xmlns:a16="http://schemas.microsoft.com/office/drawing/2014/main" id="{732DCCF7-1BBB-48F7-89C5-E101ADFE530B}"/>
              </a:ext>
            </a:extLst>
          </p:cNvPr>
          <p:cNvSpPr txBox="1"/>
          <p:nvPr/>
        </p:nvSpPr>
        <p:spPr>
          <a:xfrm>
            <a:off x="2459510" y="4812756"/>
            <a:ext cx="4535716"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t">
            <a:spAutoFit/>
          </a:bodyPr>
          <a:lstStyle/>
          <a:p>
            <a:pPr algn="ctr" defTabSz="457148">
              <a:defRPr b="1">
                <a:solidFill>
                  <a:srgbClr val="FFFFFF"/>
                </a:solidFill>
              </a:defRPr>
            </a:pPr>
            <a:endParaRPr lang="en-US" dirty="0"/>
          </a:p>
        </p:txBody>
      </p:sp>
      <p:pic>
        <p:nvPicPr>
          <p:cNvPr id="13" name="Picture 12">
            <a:extLst>
              <a:ext uri="{FF2B5EF4-FFF2-40B4-BE49-F238E27FC236}">
                <a16:creationId xmlns:a16="http://schemas.microsoft.com/office/drawing/2014/main" id="{9D980981-5E61-3247-8FFA-BA54E7DF6F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7117" y="1901932"/>
            <a:ext cx="5652763" cy="3772605"/>
          </a:xfrm>
          <a:prstGeom prst="rect">
            <a:avLst/>
          </a:prstGeom>
        </p:spPr>
      </p:pic>
    </p:spTree>
    <p:extLst>
      <p:ext uri="{BB962C8B-B14F-4D97-AF65-F5344CB8AC3E}">
        <p14:creationId xmlns:p14="http://schemas.microsoft.com/office/powerpoint/2010/main" val="756123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01" y="164614"/>
            <a:ext cx="10515600" cy="754548"/>
          </a:xfrm>
        </p:spPr>
        <p:txBody>
          <a:bodyPr>
            <a:noAutofit/>
          </a:bodyPr>
          <a:lstStyle/>
          <a:p>
            <a:r>
              <a:rPr lang="en-AU" sz="2800" b="1" dirty="0"/>
              <a:t>1) Realise the benefits of cross sectoral collaboration </a:t>
            </a:r>
            <a:endParaRPr lang="en-AU" sz="2800" dirty="0"/>
          </a:p>
        </p:txBody>
      </p:sp>
      <p:grpSp>
        <p:nvGrpSpPr>
          <p:cNvPr id="13" name="Group 12"/>
          <p:cNvGrpSpPr/>
          <p:nvPr/>
        </p:nvGrpSpPr>
        <p:grpSpPr>
          <a:xfrm>
            <a:off x="277810" y="889771"/>
            <a:ext cx="11544925" cy="6045251"/>
            <a:chOff x="294435" y="679715"/>
            <a:chExt cx="11544925" cy="6045251"/>
          </a:xfrm>
        </p:grpSpPr>
        <p:pic>
          <p:nvPicPr>
            <p:cNvPr id="14" name="Picture 13"/>
            <p:cNvPicPr>
              <a:picLocks noChangeAspect="1"/>
            </p:cNvPicPr>
            <p:nvPr/>
          </p:nvPicPr>
          <p:blipFill>
            <a:blip r:embed="rId3"/>
            <a:stretch>
              <a:fillRect/>
            </a:stretch>
          </p:blipFill>
          <p:spPr>
            <a:xfrm>
              <a:off x="5806474" y="679715"/>
              <a:ext cx="6032886" cy="4252449"/>
            </a:xfrm>
            <a:prstGeom prst="rect">
              <a:avLst/>
            </a:prstGeom>
          </p:spPr>
        </p:pic>
        <p:pic>
          <p:nvPicPr>
            <p:cNvPr id="15" name="Picture 14"/>
            <p:cNvPicPr>
              <a:picLocks noChangeAspect="1"/>
            </p:cNvPicPr>
            <p:nvPr/>
          </p:nvPicPr>
          <p:blipFill>
            <a:blip r:embed="rId4"/>
            <a:stretch>
              <a:fillRect/>
            </a:stretch>
          </p:blipFill>
          <p:spPr>
            <a:xfrm>
              <a:off x="546553" y="740110"/>
              <a:ext cx="1811639" cy="1063608"/>
            </a:xfrm>
            <a:prstGeom prst="rect">
              <a:avLst/>
            </a:prstGeom>
          </p:spPr>
        </p:pic>
        <p:pic>
          <p:nvPicPr>
            <p:cNvPr id="16" name="Picture 15"/>
            <p:cNvPicPr>
              <a:picLocks noChangeAspect="1"/>
            </p:cNvPicPr>
            <p:nvPr/>
          </p:nvPicPr>
          <p:blipFill>
            <a:blip r:embed="rId5"/>
            <a:stretch>
              <a:fillRect/>
            </a:stretch>
          </p:blipFill>
          <p:spPr>
            <a:xfrm>
              <a:off x="3008117" y="739006"/>
              <a:ext cx="2263509" cy="979727"/>
            </a:xfrm>
            <a:prstGeom prst="rect">
              <a:avLst/>
            </a:prstGeom>
          </p:spPr>
        </p:pic>
        <p:pic>
          <p:nvPicPr>
            <p:cNvPr id="17" name="Picture 16"/>
            <p:cNvPicPr>
              <a:picLocks noChangeAspect="1"/>
            </p:cNvPicPr>
            <p:nvPr/>
          </p:nvPicPr>
          <p:blipFill>
            <a:blip r:embed="rId6"/>
            <a:stretch>
              <a:fillRect/>
            </a:stretch>
          </p:blipFill>
          <p:spPr>
            <a:xfrm>
              <a:off x="320451" y="2131872"/>
              <a:ext cx="3127479" cy="1156329"/>
            </a:xfrm>
            <a:prstGeom prst="rect">
              <a:avLst/>
            </a:prstGeom>
          </p:spPr>
        </p:pic>
        <p:pic>
          <p:nvPicPr>
            <p:cNvPr id="18" name="Picture 17"/>
            <p:cNvPicPr>
              <a:picLocks noChangeAspect="1"/>
            </p:cNvPicPr>
            <p:nvPr/>
          </p:nvPicPr>
          <p:blipFill>
            <a:blip r:embed="rId7"/>
            <a:stretch>
              <a:fillRect/>
            </a:stretch>
          </p:blipFill>
          <p:spPr>
            <a:xfrm>
              <a:off x="298968" y="3524327"/>
              <a:ext cx="4217870" cy="1538356"/>
            </a:xfrm>
            <a:prstGeom prst="rect">
              <a:avLst/>
            </a:prstGeom>
          </p:spPr>
        </p:pic>
        <p:pic>
          <p:nvPicPr>
            <p:cNvPr id="19" name="Picture 18"/>
            <p:cNvPicPr>
              <a:picLocks noChangeAspect="1"/>
            </p:cNvPicPr>
            <p:nvPr/>
          </p:nvPicPr>
          <p:blipFill>
            <a:blip r:embed="rId8"/>
            <a:stretch>
              <a:fillRect/>
            </a:stretch>
          </p:blipFill>
          <p:spPr>
            <a:xfrm>
              <a:off x="294435" y="5098333"/>
              <a:ext cx="5311117" cy="1312320"/>
            </a:xfrm>
            <a:prstGeom prst="rect">
              <a:avLst/>
            </a:prstGeom>
          </p:spPr>
        </p:pic>
        <p:pic>
          <p:nvPicPr>
            <p:cNvPr id="20" name="Picture 19"/>
            <p:cNvPicPr>
              <a:picLocks noChangeAspect="1"/>
            </p:cNvPicPr>
            <p:nvPr/>
          </p:nvPicPr>
          <p:blipFill>
            <a:blip r:embed="rId9"/>
            <a:stretch>
              <a:fillRect/>
            </a:stretch>
          </p:blipFill>
          <p:spPr>
            <a:xfrm>
              <a:off x="5808132" y="5098334"/>
              <a:ext cx="5892802" cy="1596732"/>
            </a:xfrm>
            <a:prstGeom prst="rect">
              <a:avLst/>
            </a:prstGeom>
          </p:spPr>
        </p:pic>
        <p:pic>
          <p:nvPicPr>
            <p:cNvPr id="21" name="Picture 20"/>
            <p:cNvPicPr>
              <a:picLocks noChangeAspect="1"/>
            </p:cNvPicPr>
            <p:nvPr/>
          </p:nvPicPr>
          <p:blipFill>
            <a:blip r:embed="rId10"/>
            <a:stretch>
              <a:fillRect/>
            </a:stretch>
          </p:blipFill>
          <p:spPr>
            <a:xfrm>
              <a:off x="5848900" y="695224"/>
              <a:ext cx="1976195" cy="329366"/>
            </a:xfrm>
            <a:prstGeom prst="rect">
              <a:avLst/>
            </a:prstGeom>
          </p:spPr>
        </p:pic>
        <p:pic>
          <p:nvPicPr>
            <p:cNvPr id="22" name="Picture 21"/>
            <p:cNvPicPr>
              <a:picLocks noChangeAspect="1"/>
            </p:cNvPicPr>
            <p:nvPr/>
          </p:nvPicPr>
          <p:blipFill>
            <a:blip r:embed="rId11"/>
            <a:stretch>
              <a:fillRect/>
            </a:stretch>
          </p:blipFill>
          <p:spPr>
            <a:xfrm>
              <a:off x="5848900" y="4999900"/>
              <a:ext cx="2710899" cy="345640"/>
            </a:xfrm>
            <a:prstGeom prst="rect">
              <a:avLst/>
            </a:prstGeom>
          </p:spPr>
        </p:pic>
        <p:pic>
          <p:nvPicPr>
            <p:cNvPr id="23" name="Picture 22"/>
            <p:cNvPicPr>
              <a:picLocks noChangeAspect="1"/>
            </p:cNvPicPr>
            <p:nvPr/>
          </p:nvPicPr>
          <p:blipFill rotWithShape="1">
            <a:blip r:embed="rId12"/>
            <a:srcRect t="31048" b="32588"/>
            <a:stretch/>
          </p:blipFill>
          <p:spPr>
            <a:xfrm rot="5400000">
              <a:off x="2739501" y="3690205"/>
              <a:ext cx="5993323" cy="76200"/>
            </a:xfrm>
            <a:prstGeom prst="rect">
              <a:avLst/>
            </a:prstGeom>
          </p:spPr>
        </p:pic>
      </p:grpSp>
    </p:spTree>
    <p:extLst>
      <p:ext uri="{BB962C8B-B14F-4D97-AF65-F5344CB8AC3E}">
        <p14:creationId xmlns:p14="http://schemas.microsoft.com/office/powerpoint/2010/main" val="6757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Picture 2">
            <a:extLst>
              <a:ext uri="{FF2B5EF4-FFF2-40B4-BE49-F238E27FC236}">
                <a16:creationId xmlns:a16="http://schemas.microsoft.com/office/drawing/2014/main" id="{E1E5F48D-42FC-5241-8E60-94DF5B132E48}"/>
              </a:ext>
            </a:extLst>
          </p:cNvPr>
          <p:cNvPicPr>
            <a:picLocks noChangeAspect="1"/>
          </p:cNvPicPr>
          <p:nvPr/>
        </p:nvPicPr>
        <p:blipFill>
          <a:blip r:embed="rId3"/>
          <a:stretch>
            <a:fillRect/>
          </a:stretch>
        </p:blipFill>
        <p:spPr>
          <a:xfrm>
            <a:off x="6258573" y="1888028"/>
            <a:ext cx="5867401" cy="4685292"/>
          </a:xfrm>
          <a:prstGeom prst="rect">
            <a:avLst/>
          </a:prstGeom>
          <a:ln w="12700">
            <a:miter lim="400000"/>
          </a:ln>
        </p:spPr>
      </p:pic>
      <p:sp>
        <p:nvSpPr>
          <p:cNvPr id="15" name="Title 1">
            <a:extLst>
              <a:ext uri="{FF2B5EF4-FFF2-40B4-BE49-F238E27FC236}">
                <a16:creationId xmlns:a16="http://schemas.microsoft.com/office/drawing/2014/main" id="{DADED819-566A-4A4C-BB63-FF26F15A33CD}"/>
              </a:ext>
            </a:extLst>
          </p:cNvPr>
          <p:cNvSpPr>
            <a:spLocks noGrp="1"/>
          </p:cNvSpPr>
          <p:nvPr>
            <p:ph type="title"/>
          </p:nvPr>
        </p:nvSpPr>
        <p:spPr>
          <a:xfrm>
            <a:off x="838200" y="477365"/>
            <a:ext cx="10515600" cy="754548"/>
          </a:xfrm>
        </p:spPr>
        <p:txBody>
          <a:bodyPr>
            <a:noAutofit/>
          </a:bodyPr>
          <a:lstStyle/>
          <a:p>
            <a:r>
              <a:rPr lang="en-AU" sz="2800" b="1" dirty="0"/>
              <a:t>2) Complexity requires collaboration</a:t>
            </a:r>
            <a:endParaRPr lang="en-AU" sz="2800" dirty="0"/>
          </a:p>
        </p:txBody>
      </p:sp>
      <p:sp>
        <p:nvSpPr>
          <p:cNvPr id="16" name="Title 1">
            <a:extLst>
              <a:ext uri="{FF2B5EF4-FFF2-40B4-BE49-F238E27FC236}">
                <a16:creationId xmlns:a16="http://schemas.microsoft.com/office/drawing/2014/main" id="{A44C300E-93A0-874C-8CC1-CED5D6A81FB4}"/>
              </a:ext>
            </a:extLst>
          </p:cNvPr>
          <p:cNvSpPr txBox="1">
            <a:spLocks/>
          </p:cNvSpPr>
          <p:nvPr/>
        </p:nvSpPr>
        <p:spPr>
          <a:xfrm>
            <a:off x="838200" y="1089673"/>
            <a:ext cx="10515600" cy="7545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280071"/>
                </a:solidFill>
                <a:latin typeface="Arial" panose="020B0604020202020204" pitchFamily="34" charset="0"/>
                <a:ea typeface="+mj-ea"/>
                <a:cs typeface="Arial" panose="020B0604020202020204" pitchFamily="34" charset="0"/>
              </a:defRPr>
            </a:lvl1pPr>
          </a:lstStyle>
          <a:p>
            <a:r>
              <a:rPr lang="en-AU" sz="2800" b="1" dirty="0"/>
              <a:t>3) Kill ‘</a:t>
            </a:r>
            <a:r>
              <a:rPr lang="en-AU" sz="2800" b="1" dirty="0" err="1"/>
              <a:t>em</a:t>
            </a:r>
            <a:r>
              <a:rPr lang="en-AU" sz="2800" b="1" dirty="0"/>
              <a:t> with kindness</a:t>
            </a:r>
            <a:endParaRPr lang="en-AU" sz="2800" dirty="0"/>
          </a:p>
        </p:txBody>
      </p:sp>
      <p:sp>
        <p:nvSpPr>
          <p:cNvPr id="14" name="Title 1">
            <a:extLst>
              <a:ext uri="{FF2B5EF4-FFF2-40B4-BE49-F238E27FC236}">
                <a16:creationId xmlns:a16="http://schemas.microsoft.com/office/drawing/2014/main" id="{1FD21CDF-6E1E-F644-8720-754B729FED15}"/>
              </a:ext>
            </a:extLst>
          </p:cNvPr>
          <p:cNvSpPr txBox="1">
            <a:spLocks/>
          </p:cNvSpPr>
          <p:nvPr/>
        </p:nvSpPr>
        <p:spPr>
          <a:xfrm>
            <a:off x="838200" y="1844221"/>
            <a:ext cx="8488680" cy="501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280071"/>
                </a:solidFill>
                <a:latin typeface="Arial" panose="020B0604020202020204" pitchFamily="34" charset="0"/>
                <a:ea typeface="+mj-ea"/>
                <a:cs typeface="Arial" panose="020B0604020202020204" pitchFamily="34" charset="0"/>
              </a:defRPr>
            </a:lvl1pPr>
          </a:lstStyle>
          <a:p>
            <a:r>
              <a:rPr lang="en-AU" sz="2800" b="1" dirty="0"/>
              <a:t>4) Remember collaboration is just a tool </a:t>
            </a:r>
            <a:endParaRPr lang="en-AU" sz="2800" dirty="0"/>
          </a:p>
        </p:txBody>
      </p:sp>
      <p:sp>
        <p:nvSpPr>
          <p:cNvPr id="17" name="Title 1">
            <a:extLst>
              <a:ext uri="{FF2B5EF4-FFF2-40B4-BE49-F238E27FC236}">
                <a16:creationId xmlns:a16="http://schemas.microsoft.com/office/drawing/2014/main" id="{FE485B00-E0A9-0A49-A446-947015CF3EEC}"/>
              </a:ext>
            </a:extLst>
          </p:cNvPr>
          <p:cNvSpPr txBox="1">
            <a:spLocks/>
          </p:cNvSpPr>
          <p:nvPr/>
        </p:nvSpPr>
        <p:spPr>
          <a:xfrm>
            <a:off x="838198" y="2177321"/>
            <a:ext cx="10430069" cy="1053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80071"/>
                </a:solidFill>
                <a:latin typeface="Arial" panose="020B0604020202020204" pitchFamily="34" charset="0"/>
                <a:ea typeface="+mj-ea"/>
                <a:cs typeface="Arial" panose="020B0604020202020204" pitchFamily="34" charset="0"/>
              </a:defRPr>
            </a:lvl1pPr>
          </a:lstStyle>
          <a:p>
            <a:r>
              <a:rPr lang="en-AU" sz="2800" b="1" dirty="0"/>
              <a:t>5) Inspired by Collective Impact Approach</a:t>
            </a:r>
            <a:endParaRPr lang="en-AU" sz="2800" dirty="0"/>
          </a:p>
        </p:txBody>
      </p:sp>
      <p:sp>
        <p:nvSpPr>
          <p:cNvPr id="18" name="Title 1">
            <a:extLst>
              <a:ext uri="{FF2B5EF4-FFF2-40B4-BE49-F238E27FC236}">
                <a16:creationId xmlns:a16="http://schemas.microsoft.com/office/drawing/2014/main" id="{E950B920-9025-A14F-B621-C74253B566D2}"/>
              </a:ext>
            </a:extLst>
          </p:cNvPr>
          <p:cNvSpPr txBox="1">
            <a:spLocks/>
          </p:cNvSpPr>
          <p:nvPr/>
        </p:nvSpPr>
        <p:spPr>
          <a:xfrm>
            <a:off x="838198" y="2801743"/>
            <a:ext cx="6253494" cy="1053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80071"/>
                </a:solidFill>
                <a:latin typeface="Arial" panose="020B0604020202020204" pitchFamily="34" charset="0"/>
                <a:ea typeface="+mj-ea"/>
                <a:cs typeface="Arial" panose="020B0604020202020204" pitchFamily="34" charset="0"/>
              </a:defRPr>
            </a:lvl1pPr>
          </a:lstStyle>
          <a:p>
            <a:r>
              <a:rPr lang="en-AU" sz="2800" b="1" dirty="0"/>
              <a:t>6) Trust is a must</a:t>
            </a:r>
            <a:endParaRPr lang="en-AU" sz="2800" dirty="0"/>
          </a:p>
        </p:txBody>
      </p:sp>
      <p:sp>
        <p:nvSpPr>
          <p:cNvPr id="19" name="Title 1">
            <a:extLst>
              <a:ext uri="{FF2B5EF4-FFF2-40B4-BE49-F238E27FC236}">
                <a16:creationId xmlns:a16="http://schemas.microsoft.com/office/drawing/2014/main" id="{9F7CED88-71DD-BE4A-ADF2-B099249F476C}"/>
              </a:ext>
            </a:extLst>
          </p:cNvPr>
          <p:cNvSpPr txBox="1">
            <a:spLocks/>
          </p:cNvSpPr>
          <p:nvPr/>
        </p:nvSpPr>
        <p:spPr>
          <a:xfrm>
            <a:off x="838198" y="3439592"/>
            <a:ext cx="5420375" cy="1053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80071"/>
                </a:solidFill>
                <a:latin typeface="Arial" panose="020B0604020202020204" pitchFamily="34" charset="0"/>
                <a:ea typeface="+mj-ea"/>
                <a:cs typeface="Arial" panose="020B0604020202020204" pitchFamily="34" charset="0"/>
              </a:defRPr>
            </a:lvl1pPr>
          </a:lstStyle>
          <a:p>
            <a:r>
              <a:rPr lang="en-AU" sz="2800" b="1" dirty="0"/>
              <a:t>7) Share Credit</a:t>
            </a:r>
            <a:endParaRPr lang="en-AU" sz="2800" dirty="0"/>
          </a:p>
        </p:txBody>
      </p:sp>
      <p:sp>
        <p:nvSpPr>
          <p:cNvPr id="20" name="Title 1">
            <a:extLst>
              <a:ext uri="{FF2B5EF4-FFF2-40B4-BE49-F238E27FC236}">
                <a16:creationId xmlns:a16="http://schemas.microsoft.com/office/drawing/2014/main" id="{34E1A090-6E4F-7743-89EF-226E092902BF}"/>
              </a:ext>
            </a:extLst>
          </p:cNvPr>
          <p:cNvSpPr txBox="1">
            <a:spLocks/>
          </p:cNvSpPr>
          <p:nvPr/>
        </p:nvSpPr>
        <p:spPr>
          <a:xfrm>
            <a:off x="838198" y="4063109"/>
            <a:ext cx="5420375" cy="1053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80071"/>
                </a:solidFill>
                <a:latin typeface="Arial" panose="020B0604020202020204" pitchFamily="34" charset="0"/>
                <a:ea typeface="+mj-ea"/>
                <a:cs typeface="Arial" panose="020B0604020202020204" pitchFamily="34" charset="0"/>
              </a:defRPr>
            </a:lvl1pPr>
          </a:lstStyle>
          <a:p>
            <a:r>
              <a:rPr lang="en-AU" sz="2800" b="1" dirty="0"/>
              <a:t>8) Think Global, Act Local </a:t>
            </a:r>
            <a:endParaRPr lang="en-AU" sz="2800" dirty="0"/>
          </a:p>
        </p:txBody>
      </p:sp>
      <p:sp>
        <p:nvSpPr>
          <p:cNvPr id="22" name="TextBox 3">
            <a:extLst>
              <a:ext uri="{FF2B5EF4-FFF2-40B4-BE49-F238E27FC236}">
                <a16:creationId xmlns:a16="http://schemas.microsoft.com/office/drawing/2014/main" id="{ADEA73EE-3D95-C24B-A680-AA7CCC9E7A02}"/>
              </a:ext>
            </a:extLst>
          </p:cNvPr>
          <p:cNvSpPr txBox="1"/>
          <p:nvPr/>
        </p:nvSpPr>
        <p:spPr>
          <a:xfrm>
            <a:off x="9192273" y="6563329"/>
            <a:ext cx="2317768" cy="24622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000"/>
            </a:lvl1pPr>
          </a:lstStyle>
          <a:p>
            <a:r>
              <a:rPr dirty="0"/>
              <a:t>Source: Collaboration for Impact, 2018</a:t>
            </a:r>
          </a:p>
        </p:txBody>
      </p:sp>
    </p:spTree>
    <p:extLst>
      <p:ext uri="{BB962C8B-B14F-4D97-AF65-F5344CB8AC3E}">
        <p14:creationId xmlns:p14="http://schemas.microsoft.com/office/powerpoint/2010/main" val="3225849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8723" y="5936431"/>
            <a:ext cx="1153273" cy="733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1">
            <a:extLst>
              <a:ext uri="{FF2B5EF4-FFF2-40B4-BE49-F238E27FC236}">
                <a16:creationId xmlns:a16="http://schemas.microsoft.com/office/drawing/2014/main" id="{25E58735-E8D2-FF47-A984-2CCAF1BBE505}"/>
              </a:ext>
            </a:extLst>
          </p:cNvPr>
          <p:cNvSpPr txBox="1">
            <a:spLocks/>
          </p:cNvSpPr>
          <p:nvPr/>
        </p:nvSpPr>
        <p:spPr>
          <a:xfrm>
            <a:off x="960105" y="723689"/>
            <a:ext cx="7350775" cy="1053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80071"/>
                </a:solidFill>
                <a:latin typeface="Arial" panose="020B0604020202020204" pitchFamily="34" charset="0"/>
                <a:ea typeface="+mj-ea"/>
                <a:cs typeface="Arial" panose="020B0604020202020204" pitchFamily="34" charset="0"/>
              </a:defRPr>
            </a:lvl1pPr>
          </a:lstStyle>
          <a:p>
            <a:r>
              <a:rPr lang="en-AU" sz="2800" b="1" dirty="0"/>
              <a:t>8) Collaboration is hard but crucial</a:t>
            </a:r>
            <a:endParaRPr lang="en-AU" sz="2800" dirty="0"/>
          </a:p>
        </p:txBody>
      </p:sp>
      <p:sp>
        <p:nvSpPr>
          <p:cNvPr id="8" name="Rectangle 7">
            <a:extLst>
              <a:ext uri="{FF2B5EF4-FFF2-40B4-BE49-F238E27FC236}">
                <a16:creationId xmlns:a16="http://schemas.microsoft.com/office/drawing/2014/main" id="{F0C17C5E-1BD4-D947-AE66-882E60186A95}"/>
              </a:ext>
            </a:extLst>
          </p:cNvPr>
          <p:cNvSpPr/>
          <p:nvPr/>
        </p:nvSpPr>
        <p:spPr>
          <a:xfrm>
            <a:off x="1483360" y="2214880"/>
            <a:ext cx="9773920" cy="2862322"/>
          </a:xfrm>
          <a:prstGeom prst="rect">
            <a:avLst/>
          </a:prstGeom>
        </p:spPr>
        <p:txBody>
          <a:bodyPr wrap="square">
            <a:spAutoFit/>
          </a:bodyPr>
          <a:lstStyle/>
          <a:p>
            <a:r>
              <a:rPr lang="en-AU" sz="3600" i="1" dirty="0">
                <a:solidFill>
                  <a:srgbClr val="454545"/>
                </a:solidFill>
                <a:latin typeface="Helvetica Neue" panose="02000503000000020004" pitchFamily="2" charset="0"/>
              </a:rPr>
              <a:t>“True collaboration depends on the quality of our culture. And this depends on the quality of our relationships which in turn depend on the quality of our conversations… it all starts with better conversations” - Unknown</a:t>
            </a:r>
            <a:endParaRPr lang="en-AU" sz="3600" dirty="0">
              <a:solidFill>
                <a:srgbClr val="454545"/>
              </a:solidFill>
              <a:effectLst/>
              <a:latin typeface="Helvetica Neue" panose="02000503000000020004" pitchFamily="2" charset="0"/>
            </a:endParaRPr>
          </a:p>
        </p:txBody>
      </p:sp>
    </p:spTree>
    <p:extLst>
      <p:ext uri="{BB962C8B-B14F-4D97-AF65-F5344CB8AC3E}">
        <p14:creationId xmlns:p14="http://schemas.microsoft.com/office/powerpoint/2010/main" val="759524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1138</TotalTime>
  <Words>118</Words>
  <Application>Microsoft Macintosh PowerPoint</Application>
  <PresentationFormat>Widescreen</PresentationFormat>
  <Paragraphs>16</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Helvetica Neue</vt:lpstr>
      <vt:lpstr>Office Theme</vt:lpstr>
      <vt:lpstr>PowerPoint Presentation</vt:lpstr>
      <vt:lpstr>1) Realise the benefits of cross sectoral collaboration </vt:lpstr>
      <vt:lpstr>2) Complexity requires collaboration</vt:lpstr>
      <vt:lpstr>PowerPoint Presentation</vt:lpstr>
    </vt:vector>
  </TitlesOfParts>
  <Company>Flinders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Esteve</dc:creator>
  <cp:lastModifiedBy>David Pearson</cp:lastModifiedBy>
  <cp:revision>158</cp:revision>
  <cp:lastPrinted>2018-07-24T01:06:27Z</cp:lastPrinted>
  <dcterms:created xsi:type="dcterms:W3CDTF">2018-04-06T06:33:16Z</dcterms:created>
  <dcterms:modified xsi:type="dcterms:W3CDTF">2019-09-04T10:32:33Z</dcterms:modified>
</cp:coreProperties>
</file>