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 id="2147483718" r:id="rId2"/>
    <p:sldMasterId id="2147483730" r:id="rId3"/>
    <p:sldMasterId id="2147483694" r:id="rId4"/>
    <p:sldMasterId id="2147483706" r:id="rId5"/>
    <p:sldMasterId id="2147483682" r:id="rId6"/>
    <p:sldMasterId id="2147483670" r:id="rId7"/>
  </p:sldMasterIdLst>
  <p:notesMasterIdLst>
    <p:notesMasterId r:id="rId23"/>
  </p:notesMasterIdLst>
  <p:handoutMasterIdLst>
    <p:handoutMasterId r:id="rId24"/>
  </p:handoutMasterIdLst>
  <p:sldIdLst>
    <p:sldId id="256" r:id="rId8"/>
    <p:sldId id="438" r:id="rId9"/>
    <p:sldId id="527" r:id="rId10"/>
    <p:sldId id="529" r:id="rId11"/>
    <p:sldId id="544" r:id="rId12"/>
    <p:sldId id="545" r:id="rId13"/>
    <p:sldId id="534" r:id="rId14"/>
    <p:sldId id="535" r:id="rId15"/>
    <p:sldId id="542" r:id="rId16"/>
    <p:sldId id="536" r:id="rId17"/>
    <p:sldId id="538" r:id="rId18"/>
    <p:sldId id="546" r:id="rId19"/>
    <p:sldId id="539" r:id="rId20"/>
    <p:sldId id="540" r:id="rId21"/>
    <p:sldId id="547" r:id="rId22"/>
  </p:sldIdLst>
  <p:sldSz cx="12192000" cy="6858000"/>
  <p:notesSz cx="6864350" cy="99964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1063">
          <p15:clr>
            <a:srgbClr val="A4A3A4"/>
          </p15:clr>
        </p15:guide>
        <p15:guide id="4" pos="384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008899"/>
    <a:srgbClr val="369694"/>
    <a:srgbClr val="52AC8A"/>
    <a:srgbClr val="3AA8A3"/>
    <a:srgbClr val="349893"/>
    <a:srgbClr val="438D71"/>
    <a:srgbClr val="5698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50000" autoAdjust="0"/>
  </p:normalViewPr>
  <p:slideViewPr>
    <p:cSldViewPr snapToGrid="0">
      <p:cViewPr varScale="1">
        <p:scale>
          <a:sx n="131" d="100"/>
          <a:sy n="131" d="100"/>
        </p:scale>
        <p:origin x="376" y="184"/>
      </p:cViewPr>
      <p:guideLst>
        <p:guide orient="horz" pos="2160"/>
        <p:guide pos="3840"/>
        <p:guide orient="horz" pos="1063"/>
        <p:guide pos="3842"/>
      </p:guideLst>
    </p:cSldViewPr>
  </p:slideViewPr>
  <p:notesTextViewPr>
    <p:cViewPr>
      <p:scale>
        <a:sx n="100" d="100"/>
        <a:sy n="100" d="100"/>
      </p:scale>
      <p:origin x="0" y="0"/>
    </p:cViewPr>
  </p:notesTextViewPr>
  <p:sorterViewPr>
    <p:cViewPr>
      <p:scale>
        <a:sx n="200" d="100"/>
        <a:sy n="200" d="100"/>
      </p:scale>
      <p:origin x="0" y="4764"/>
    </p:cViewPr>
  </p:sorterViewPr>
  <p:notesViewPr>
    <p:cSldViewPr snapToGrid="0">
      <p:cViewPr>
        <p:scale>
          <a:sx n="120" d="100"/>
          <a:sy n="120" d="100"/>
        </p:scale>
        <p:origin x="1208" y="-15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de-DE"/>
          </a:p>
        </p:txBody>
      </p:sp>
      <p:sp>
        <p:nvSpPr>
          <p:cNvPr id="3" name="Datumsplatzhalter 2"/>
          <p:cNvSpPr>
            <a:spLocks noGrp="1"/>
          </p:cNvSpPr>
          <p:nvPr>
            <p:ph type="dt" sz="quarter" idx="1"/>
          </p:nvPr>
        </p:nvSpPr>
        <p:spPr>
          <a:xfrm>
            <a:off x="3888210" y="0"/>
            <a:ext cx="2974552" cy="499824"/>
          </a:xfrm>
          <a:prstGeom prst="rect">
            <a:avLst/>
          </a:prstGeom>
        </p:spPr>
        <p:txBody>
          <a:bodyPr vert="horz" lIns="96341" tIns="48171" rIns="96341" bIns="48171" rtlCol="0"/>
          <a:lstStyle>
            <a:lvl1pPr algn="r">
              <a:defRPr sz="1300"/>
            </a:lvl1pPr>
          </a:lstStyle>
          <a:p>
            <a:endParaRPr lang="de-DE" dirty="0"/>
          </a:p>
        </p:txBody>
      </p:sp>
      <p:sp>
        <p:nvSpPr>
          <p:cNvPr id="4" name="Fußzeilenplatzhalter 3"/>
          <p:cNvSpPr>
            <a:spLocks noGrp="1"/>
          </p:cNvSpPr>
          <p:nvPr>
            <p:ph type="ftr" sz="quarter" idx="2"/>
          </p:nvPr>
        </p:nvSpPr>
        <p:spPr>
          <a:xfrm>
            <a:off x="0" y="9494929"/>
            <a:ext cx="2974552" cy="499824"/>
          </a:xfrm>
          <a:prstGeom prst="rect">
            <a:avLst/>
          </a:prstGeom>
        </p:spPr>
        <p:txBody>
          <a:bodyPr vert="horz" lIns="96341" tIns="48171" rIns="96341" bIns="48171" rtlCol="0" anchor="b"/>
          <a:lstStyle>
            <a:lvl1pPr algn="l">
              <a:defRPr sz="1300"/>
            </a:lvl1pPr>
          </a:lstStyle>
          <a:p>
            <a:endParaRPr lang="de-DE"/>
          </a:p>
        </p:txBody>
      </p:sp>
      <p:sp>
        <p:nvSpPr>
          <p:cNvPr id="5" name="Foliennummernplatzhalter 4"/>
          <p:cNvSpPr>
            <a:spLocks noGrp="1"/>
          </p:cNvSpPr>
          <p:nvPr>
            <p:ph type="sldNum" sz="quarter" idx="3"/>
          </p:nvPr>
        </p:nvSpPr>
        <p:spPr>
          <a:xfrm>
            <a:off x="3888210" y="9494929"/>
            <a:ext cx="2974552" cy="499824"/>
          </a:xfrm>
          <a:prstGeom prst="rect">
            <a:avLst/>
          </a:prstGeom>
        </p:spPr>
        <p:txBody>
          <a:bodyPr vert="horz" lIns="96341" tIns="48171" rIns="96341" bIns="48171" rtlCol="0" anchor="b"/>
          <a:lstStyle>
            <a:lvl1pPr algn="r">
              <a:defRPr sz="1300"/>
            </a:lvl1pPr>
          </a:lstStyle>
          <a:p>
            <a:fld id="{1266F84A-280F-44DE-8B17-D01BD9C8AFD5}" type="slidenum">
              <a:rPr lang="de-DE" smtClean="0"/>
              <a:t>‹#›</a:t>
            </a:fld>
            <a:endParaRPr lang="de-DE"/>
          </a:p>
        </p:txBody>
      </p:sp>
    </p:spTree>
    <p:extLst>
      <p:ext uri="{BB962C8B-B14F-4D97-AF65-F5344CB8AC3E}">
        <p14:creationId xmlns:p14="http://schemas.microsoft.com/office/powerpoint/2010/main" val="2436840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de-DE"/>
          </a:p>
        </p:txBody>
      </p:sp>
      <p:sp>
        <p:nvSpPr>
          <p:cNvPr id="3" name="Datumsplatzhalter 2"/>
          <p:cNvSpPr>
            <a:spLocks noGrp="1"/>
          </p:cNvSpPr>
          <p:nvPr>
            <p:ph type="dt" idx="1"/>
          </p:nvPr>
        </p:nvSpPr>
        <p:spPr>
          <a:xfrm>
            <a:off x="3888210" y="0"/>
            <a:ext cx="2974552" cy="499824"/>
          </a:xfrm>
          <a:prstGeom prst="rect">
            <a:avLst/>
          </a:prstGeom>
        </p:spPr>
        <p:txBody>
          <a:bodyPr vert="horz" lIns="96341" tIns="48171" rIns="96341" bIns="48171" rtlCol="0"/>
          <a:lstStyle>
            <a:lvl1pPr algn="r">
              <a:defRPr sz="1300"/>
            </a:lvl1pPr>
          </a:lstStyle>
          <a:p>
            <a:fld id="{1AE5F492-EF7E-45AB-9208-ECE1FC7467CA}" type="datetimeFigureOut">
              <a:rPr lang="de-DE" smtClean="0"/>
              <a:t>03.09.19</a:t>
            </a:fld>
            <a:endParaRPr lang="de-DE"/>
          </a:p>
        </p:txBody>
      </p:sp>
      <p:sp>
        <p:nvSpPr>
          <p:cNvPr id="4" name="Folienbildplatzhalter 3"/>
          <p:cNvSpPr>
            <a:spLocks noGrp="1" noRot="1" noChangeAspect="1"/>
          </p:cNvSpPr>
          <p:nvPr>
            <p:ph type="sldImg" idx="2"/>
          </p:nvPr>
        </p:nvSpPr>
        <p:spPr>
          <a:xfrm>
            <a:off x="100013" y="749300"/>
            <a:ext cx="6664325" cy="3749675"/>
          </a:xfrm>
          <a:prstGeom prst="rect">
            <a:avLst/>
          </a:prstGeom>
          <a:noFill/>
          <a:ln w="12700">
            <a:solidFill>
              <a:prstClr val="black"/>
            </a:solidFill>
          </a:ln>
        </p:spPr>
        <p:txBody>
          <a:bodyPr vert="horz" lIns="96341" tIns="48171" rIns="96341" bIns="48171" rtlCol="0" anchor="ctr"/>
          <a:lstStyle/>
          <a:p>
            <a:endParaRPr lang="de-DE"/>
          </a:p>
        </p:txBody>
      </p:sp>
      <p:sp>
        <p:nvSpPr>
          <p:cNvPr id="5" name="Notizenplatzhalter 4"/>
          <p:cNvSpPr>
            <a:spLocks noGrp="1"/>
          </p:cNvSpPr>
          <p:nvPr>
            <p:ph type="body" sz="quarter" idx="3"/>
          </p:nvPr>
        </p:nvSpPr>
        <p:spPr>
          <a:xfrm>
            <a:off x="686435" y="4748332"/>
            <a:ext cx="5491480" cy="4498420"/>
          </a:xfrm>
          <a:prstGeom prst="rect">
            <a:avLst/>
          </a:prstGeom>
        </p:spPr>
        <p:txBody>
          <a:bodyPr vert="horz" lIns="96341" tIns="48171" rIns="96341" bIns="48171"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4929"/>
            <a:ext cx="2974552" cy="499824"/>
          </a:xfrm>
          <a:prstGeom prst="rect">
            <a:avLst/>
          </a:prstGeom>
        </p:spPr>
        <p:txBody>
          <a:bodyPr vert="horz" lIns="96341" tIns="48171" rIns="96341" bIns="48171" rtlCol="0" anchor="b"/>
          <a:lstStyle>
            <a:lvl1pPr algn="l">
              <a:defRPr sz="1300"/>
            </a:lvl1pPr>
          </a:lstStyle>
          <a:p>
            <a:endParaRPr lang="de-DE"/>
          </a:p>
        </p:txBody>
      </p:sp>
      <p:sp>
        <p:nvSpPr>
          <p:cNvPr id="7" name="Foliennummernplatzhalter 6"/>
          <p:cNvSpPr>
            <a:spLocks noGrp="1"/>
          </p:cNvSpPr>
          <p:nvPr>
            <p:ph type="sldNum" sz="quarter" idx="5"/>
          </p:nvPr>
        </p:nvSpPr>
        <p:spPr>
          <a:xfrm>
            <a:off x="3888210" y="9494929"/>
            <a:ext cx="2974552" cy="499824"/>
          </a:xfrm>
          <a:prstGeom prst="rect">
            <a:avLst/>
          </a:prstGeom>
        </p:spPr>
        <p:txBody>
          <a:bodyPr vert="horz" lIns="96341" tIns="48171" rIns="96341" bIns="48171" rtlCol="0" anchor="b"/>
          <a:lstStyle>
            <a:lvl1pPr algn="r">
              <a:defRPr sz="1300"/>
            </a:lvl1pPr>
          </a:lstStyle>
          <a:p>
            <a:fld id="{74593B4B-DE51-404A-9D2A-7E2B3A576140}" type="slidenum">
              <a:rPr lang="de-DE" smtClean="0"/>
              <a:t>‹#›</a:t>
            </a:fld>
            <a:endParaRPr lang="de-DE"/>
          </a:p>
        </p:txBody>
      </p:sp>
    </p:spTree>
    <p:extLst>
      <p:ext uri="{BB962C8B-B14F-4D97-AF65-F5344CB8AC3E}">
        <p14:creationId xmlns:p14="http://schemas.microsoft.com/office/powerpoint/2010/main" val="811708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0013" y="749300"/>
            <a:ext cx="6664325" cy="3749675"/>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74593B4B-DE51-404A-9D2A-7E2B3A576140}" type="slidenum">
              <a:rPr lang="de-DE" smtClean="0"/>
              <a:t>1</a:t>
            </a:fld>
            <a:endParaRPr lang="de-DE"/>
          </a:p>
        </p:txBody>
      </p:sp>
    </p:spTree>
    <p:extLst>
      <p:ext uri="{BB962C8B-B14F-4D97-AF65-F5344CB8AC3E}">
        <p14:creationId xmlns:p14="http://schemas.microsoft.com/office/powerpoint/2010/main" val="2147012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62695" eaLnBrk="0" hangingPunct="0">
              <a:defRPr sz="2400">
                <a:solidFill>
                  <a:schemeClr val="tx1"/>
                </a:solidFill>
                <a:latin typeface="Arial" charset="0"/>
                <a:ea typeface="ＭＳ Ｐゴシック" charset="-128"/>
              </a:defRPr>
            </a:lvl1pPr>
            <a:lvl2pPr marL="37833273" indent="-37377259" defTabSz="96269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6013" eaLnBrk="0" fontAlgn="base" hangingPunct="0">
              <a:spcBef>
                <a:spcPct val="0"/>
              </a:spcBef>
              <a:spcAft>
                <a:spcPct val="0"/>
              </a:spcAft>
              <a:defRPr sz="2400">
                <a:solidFill>
                  <a:schemeClr val="tx1"/>
                </a:solidFill>
                <a:latin typeface="Arial" charset="0"/>
                <a:ea typeface="ＭＳ Ｐゴシック" charset="-128"/>
              </a:defRPr>
            </a:lvl6pPr>
            <a:lvl7pPr marL="912027" eaLnBrk="0" fontAlgn="base" hangingPunct="0">
              <a:spcBef>
                <a:spcPct val="0"/>
              </a:spcBef>
              <a:spcAft>
                <a:spcPct val="0"/>
              </a:spcAft>
              <a:defRPr sz="2400">
                <a:solidFill>
                  <a:schemeClr val="tx1"/>
                </a:solidFill>
                <a:latin typeface="Arial" charset="0"/>
                <a:ea typeface="ＭＳ Ｐゴシック" charset="-128"/>
              </a:defRPr>
            </a:lvl7pPr>
            <a:lvl8pPr marL="1368039" eaLnBrk="0" fontAlgn="base" hangingPunct="0">
              <a:spcBef>
                <a:spcPct val="0"/>
              </a:spcBef>
              <a:spcAft>
                <a:spcPct val="0"/>
              </a:spcAft>
              <a:defRPr sz="2400">
                <a:solidFill>
                  <a:schemeClr val="tx1"/>
                </a:solidFill>
                <a:latin typeface="Arial" charset="0"/>
                <a:ea typeface="ＭＳ Ｐゴシック" charset="-128"/>
              </a:defRPr>
            </a:lvl8pPr>
            <a:lvl9pPr marL="1824052"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4F4FA98B-19A5-401C-8D89-C3E047EC8EF5}" type="slidenum">
              <a:rPr lang="de-DE" sz="1200"/>
              <a:pPr eaLnBrk="1" hangingPunct="1"/>
              <a:t>2</a:t>
            </a:fld>
            <a:endParaRPr lang="de-DE" sz="1200"/>
          </a:p>
        </p:txBody>
      </p:sp>
      <p:sp>
        <p:nvSpPr>
          <p:cNvPr id="17411" name="Rectangle 7"/>
          <p:cNvSpPr txBox="1">
            <a:spLocks noGrp="1" noChangeArrowheads="1"/>
          </p:cNvSpPr>
          <p:nvPr/>
        </p:nvSpPr>
        <p:spPr bwMode="auto">
          <a:xfrm>
            <a:off x="3888798" y="9494366"/>
            <a:ext cx="2973970" cy="500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6329" tIns="48165" rIns="96329" bIns="48165" anchor="b"/>
          <a:lstStyle>
            <a:lvl1pPr defTabSz="965200" eaLnBrk="0" hangingPunct="0">
              <a:defRPr sz="2400">
                <a:solidFill>
                  <a:schemeClr val="tx1"/>
                </a:solidFill>
                <a:latin typeface="Arial" charset="0"/>
                <a:ea typeface="ＭＳ Ｐゴシック" charset="-128"/>
              </a:defRPr>
            </a:lvl1pPr>
            <a:lvl2pPr marL="37931725" indent="-37474525" defTabSz="965200"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r" eaLnBrk="1" hangingPunct="1"/>
            <a:fld id="{8C7BAE9A-85B3-4EA2-B54F-918403D3F156}" type="slidenum">
              <a:rPr lang="de-DE" sz="1200"/>
              <a:pPr algn="r" eaLnBrk="1" hangingPunct="1"/>
              <a:t>2</a:t>
            </a:fld>
            <a:endParaRPr lang="de-DE" sz="1200"/>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de-DE">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cap="small" baseline="0">
                <a:solidFill>
                  <a:srgbClr val="008899"/>
                </a:solidFill>
              </a:defRPr>
            </a:lvl1pPr>
          </a:lstStyle>
          <a:p>
            <a:r>
              <a:rPr lang="de-DE"/>
              <a:t>Titelmasterformat durch Klicken bearbeiten</a:t>
            </a:r>
            <a:endParaRPr lang="de-DE" dirty="0"/>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DE" dirty="0"/>
          </a:p>
        </p:txBody>
      </p:sp>
    </p:spTree>
    <p:extLst>
      <p:ext uri="{BB962C8B-B14F-4D97-AF65-F5344CB8AC3E}">
        <p14:creationId xmlns:p14="http://schemas.microsoft.com/office/powerpoint/2010/main" val="683020346"/>
      </p:ext>
    </p:extLst>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6372000" cy="1296000"/>
          </a:xfrm>
        </p:spPr>
        <p:txBody>
          <a:bodyPr anchor="t" anchorCtr="0">
            <a:normAutofit/>
          </a:bodyPr>
          <a:lstStyle>
            <a:lvl1pPr>
              <a:lnSpc>
                <a:spcPct val="85000"/>
              </a:lnSpc>
              <a:defRPr sz="3000"/>
            </a:lvl1pPr>
          </a:lstStyle>
          <a:p>
            <a:r>
              <a:rPr lang="de-DE" dirty="0"/>
              <a:t>Titelmasterformat durch Klicken bearbeiten</a:t>
            </a:r>
          </a:p>
        </p:txBody>
      </p:sp>
      <p:sp>
        <p:nvSpPr>
          <p:cNvPr id="3" name="Bildplatzhalter 2"/>
          <p:cNvSpPr>
            <a:spLocks noGrp="1"/>
          </p:cNvSpPr>
          <p:nvPr>
            <p:ph type="pic" idx="1"/>
          </p:nvPr>
        </p:nvSpPr>
        <p:spPr>
          <a:xfrm>
            <a:off x="7755467" y="987433"/>
            <a:ext cx="4436532" cy="5455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p:cNvSpPr>
            <a:spLocks noGrp="1"/>
          </p:cNvSpPr>
          <p:nvPr>
            <p:ph type="body" sz="half" idx="2"/>
          </p:nvPr>
        </p:nvSpPr>
        <p:spPr>
          <a:xfrm>
            <a:off x="839788" y="1908000"/>
            <a:ext cx="6372000" cy="4608000"/>
          </a:xfrm>
        </p:spPr>
        <p:txBody>
          <a:bodyPr>
            <a:normAutofit/>
          </a:bodyPr>
          <a:lstStyle>
            <a:lvl1pPr marL="252000" marR="0" indent="-252000" algn="l" defTabSz="914400" rtl="0" eaLnBrk="1" fontAlgn="auto" latinLnBrk="0" hangingPunct="1">
              <a:lnSpc>
                <a:spcPct val="85000"/>
              </a:lnSpc>
              <a:spcBef>
                <a:spcPts val="600"/>
              </a:spcBef>
              <a:spcAft>
                <a:spcPts val="0"/>
              </a:spcAft>
              <a:buClrTx/>
              <a:buSzTx/>
              <a:buFontTx/>
              <a:buBlip>
                <a:blip r:embed="rId2"/>
              </a:buBlip>
              <a:tabLst/>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Tree>
    <p:extLst>
      <p:ext uri="{BB962C8B-B14F-4D97-AF65-F5344CB8AC3E}">
        <p14:creationId xmlns:p14="http://schemas.microsoft.com/office/powerpoint/2010/main" val="4233820220"/>
      </p:ext>
    </p:extLst>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3068851095"/>
      </p:ext>
    </p:extLst>
  </p:cSld>
  <p:clrMapOvr>
    <a:masterClrMapping/>
  </p:clrMapOvr>
  <p:transition spd="med">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50F5F287-557C-964A-B557-E04964B47A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68503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50F5F287-557C-964A-B557-E04964B47A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32157315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50F5F287-557C-964A-B557-E04964B47A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3224708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50F5F287-557C-964A-B557-E04964B47A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156931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50F5F287-557C-964A-B557-E04964B47A5A}"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959596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50F5F287-557C-964A-B557-E04964B47A5A}"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2160891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0F5F287-557C-964A-B557-E04964B47A5A}"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10086214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50F5F287-557C-964A-B557-E04964B47A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356243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1-zeilig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9"/>
            <a:ext cx="10515600" cy="1080000"/>
          </a:xfrm>
        </p:spPr>
        <p:txBody>
          <a:bodyPr>
            <a:normAutofit/>
          </a:bodyPr>
          <a:lstStyle>
            <a:lvl1pPr>
              <a:defRPr sz="4000" cap="small" baseline="0">
                <a:latin typeface="+mj-lt"/>
              </a:defRPr>
            </a:lvl1pPr>
          </a:lstStyle>
          <a:p>
            <a:r>
              <a:rPr lang="de-DE" dirty="0"/>
              <a:t>Titelmasterformat durch Klicken bearbeiten</a:t>
            </a:r>
          </a:p>
        </p:txBody>
      </p:sp>
      <p:sp>
        <p:nvSpPr>
          <p:cNvPr id="3" name="Inhaltsplatzhalter 2"/>
          <p:cNvSpPr>
            <a:spLocks noGrp="1"/>
          </p:cNvSpPr>
          <p:nvPr>
            <p:ph idx="1"/>
          </p:nvPr>
        </p:nvSpPr>
        <p:spPr>
          <a:xfrm>
            <a:off x="838200" y="1548000"/>
            <a:ext cx="10515600" cy="4752000"/>
          </a:xfrm>
        </p:spPr>
        <p:txBody>
          <a:bodyPr/>
          <a:lstStyle>
            <a:lvl1pPr marL="360000" indent="-360000">
              <a:spcBef>
                <a:spcPts val="1200"/>
              </a:spcBef>
              <a:defRPr/>
            </a:lvl1pPr>
            <a:lvl2pPr marL="720000" indent="-288000">
              <a:spcBef>
                <a:spcPts val="600"/>
              </a:spcBef>
              <a:buClr>
                <a:srgbClr val="008899"/>
              </a:buClr>
              <a:buSzPct val="90000"/>
              <a:buFont typeface="Wingdings 3" panose="05040102010807070707" pitchFamily="18" charset="2"/>
              <a:buChar char=""/>
              <a:defRPr/>
            </a:lvl2pPr>
            <a:lvl3pPr marL="1143000" indent="-228600">
              <a:buClr>
                <a:srgbClr val="008899"/>
              </a:buClr>
              <a:buSzPct val="100000"/>
              <a:buFont typeface="Wingdings" panose="05000000000000000000" pitchFamily="2" charset="2"/>
              <a:buChar char="§"/>
              <a:defRPr/>
            </a:lvl3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3"/>
          <p:cNvSpPr txBox="1">
            <a:spLocks/>
          </p:cNvSpPr>
          <p:nvPr userDrawn="1"/>
        </p:nvSpPr>
        <p:spPr>
          <a:xfrm>
            <a:off x="108000" y="6408000"/>
            <a:ext cx="7200000" cy="360000"/>
          </a:xfrm>
          <a:prstGeom prst="rect">
            <a:avLst/>
          </a:prstGeom>
        </p:spPr>
        <p:txBody>
          <a:bodyPr vert="horz" lIns="91440" tIns="45720" rIns="91440" bIns="45720" rtlCol="0" anchor="ctr"/>
          <a:lstStyle>
            <a:defPPr>
              <a:defRPr lang="de-DE"/>
            </a:defPPr>
            <a:lvl1pPr>
              <a:defRPr sz="1200" i="1">
                <a:solidFill>
                  <a:srgbClr val="5F5F5F"/>
                </a:solidFill>
              </a:defRPr>
            </a:lvl1pPr>
          </a:lstStyle>
          <a:p>
            <a:pPr lvl="0"/>
            <a:endParaRPr lang="de-DE" dirty="0"/>
          </a:p>
        </p:txBody>
      </p:sp>
    </p:spTree>
    <p:extLst>
      <p:ext uri="{BB962C8B-B14F-4D97-AF65-F5344CB8AC3E}">
        <p14:creationId xmlns:p14="http://schemas.microsoft.com/office/powerpoint/2010/main" val="3493916162"/>
      </p:ext>
    </p:extLst>
  </p:cSld>
  <p:clrMapOvr>
    <a:masterClrMapping/>
  </p:clrMapOvr>
  <p:transition spd="med">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50F5F287-557C-964A-B557-E04964B47A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14944089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50F5F287-557C-964A-B557-E04964B47A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2289334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50F5F287-557C-964A-B557-E04964B47A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44B4011-B0E3-514A-ADA7-85B6FACA46BF}" type="slidenum">
              <a:rPr lang="de-DE" smtClean="0"/>
              <a:t>‹#›</a:t>
            </a:fld>
            <a:endParaRPr lang="de-DE"/>
          </a:p>
        </p:txBody>
      </p:sp>
    </p:spTree>
    <p:extLst>
      <p:ext uri="{BB962C8B-B14F-4D97-AF65-F5344CB8AC3E}">
        <p14:creationId xmlns:p14="http://schemas.microsoft.com/office/powerpoint/2010/main" val="8757130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4DE7ACFB-D729-3E4D-AB71-1E68176DA68E}"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36155325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E7ACFB-D729-3E4D-AB71-1E68176DA68E}"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38237659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4DE7ACFB-D729-3E4D-AB71-1E68176DA68E}"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24728528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DE7ACFB-D729-3E4D-AB71-1E68176DA68E}"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6448240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DE7ACFB-D729-3E4D-AB71-1E68176DA68E}"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557610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4DE7ACFB-D729-3E4D-AB71-1E68176DA68E}"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26794166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DE7ACFB-D729-3E4D-AB71-1E68176DA68E}"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106328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 2-zeilig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9"/>
            <a:ext cx="10515600" cy="1080000"/>
          </a:xfrm>
        </p:spPr>
        <p:txBody>
          <a:bodyPr>
            <a:normAutofit/>
          </a:bodyPr>
          <a:lstStyle>
            <a:lvl1pPr>
              <a:defRPr sz="4000" cap="small" baseline="0">
                <a:latin typeface="+mj-lt"/>
              </a:defRPr>
            </a:lvl1pPr>
          </a:lstStyle>
          <a:p>
            <a:r>
              <a:rPr lang="de-DE" dirty="0"/>
              <a:t>Titelmasterformat durch Klicken bearbeiten</a:t>
            </a:r>
          </a:p>
        </p:txBody>
      </p:sp>
      <p:sp>
        <p:nvSpPr>
          <p:cNvPr id="3" name="Inhaltsplatzhalter 2"/>
          <p:cNvSpPr>
            <a:spLocks noGrp="1"/>
          </p:cNvSpPr>
          <p:nvPr>
            <p:ph idx="1"/>
          </p:nvPr>
        </p:nvSpPr>
        <p:spPr>
          <a:xfrm>
            <a:off x="838200" y="1800000"/>
            <a:ext cx="10515600" cy="4536000"/>
          </a:xfrm>
        </p:spPr>
        <p:txBody>
          <a:bodyPr/>
          <a:lstStyle>
            <a:lvl1pPr marL="360000" indent="-360000">
              <a:spcBef>
                <a:spcPts val="1200"/>
              </a:spcBef>
              <a:defRPr/>
            </a:lvl1pPr>
            <a:lvl2pPr marL="720000" indent="-288000">
              <a:spcBef>
                <a:spcPts val="600"/>
              </a:spcBef>
              <a:buClr>
                <a:srgbClr val="008899"/>
              </a:buClr>
              <a:buSzPct val="90000"/>
              <a:buFont typeface="Wingdings 3" panose="05040102010807070707" pitchFamily="18" charset="2"/>
              <a:buChar char=""/>
              <a:defRPr/>
            </a:lvl2pPr>
            <a:lvl3pPr marL="1143000" indent="-228600">
              <a:buClr>
                <a:srgbClr val="008899"/>
              </a:buClr>
              <a:buSzPct val="100000"/>
              <a:buFont typeface="Wingdings" panose="05000000000000000000" pitchFamily="2" charset="2"/>
              <a:buChar char="§"/>
              <a:defRPr/>
            </a:lvl3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3"/>
          <p:cNvSpPr txBox="1">
            <a:spLocks/>
          </p:cNvSpPr>
          <p:nvPr userDrawn="1"/>
        </p:nvSpPr>
        <p:spPr>
          <a:xfrm>
            <a:off x="108000" y="6408000"/>
            <a:ext cx="7200000" cy="360000"/>
          </a:xfrm>
          <a:prstGeom prst="rect">
            <a:avLst/>
          </a:prstGeom>
        </p:spPr>
        <p:txBody>
          <a:bodyPr vert="horz" lIns="91440" tIns="45720" rIns="91440" bIns="45720" rtlCol="0" anchor="ctr"/>
          <a:lstStyle>
            <a:defPPr>
              <a:defRPr lang="de-DE"/>
            </a:defPPr>
            <a:lvl1pPr>
              <a:defRPr sz="1200" i="1">
                <a:solidFill>
                  <a:srgbClr val="5F5F5F"/>
                </a:solidFill>
              </a:defRPr>
            </a:lvl1pPr>
          </a:lstStyle>
          <a:p>
            <a:pPr lvl="0"/>
            <a:endParaRPr lang="de-DE" dirty="0"/>
          </a:p>
        </p:txBody>
      </p:sp>
    </p:spTree>
    <p:extLst>
      <p:ext uri="{BB962C8B-B14F-4D97-AF65-F5344CB8AC3E}">
        <p14:creationId xmlns:p14="http://schemas.microsoft.com/office/powerpoint/2010/main" val="3331463206"/>
      </p:ext>
    </p:extLst>
  </p:cSld>
  <p:clrMapOvr>
    <a:masterClrMapping/>
  </p:clrMapOvr>
  <p:transition spd="med">
    <p:wipe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4DE7ACFB-D729-3E4D-AB71-1E68176DA68E}"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16717526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4DE7ACFB-D729-3E4D-AB71-1E68176DA68E}"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1426620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E7ACFB-D729-3E4D-AB71-1E68176DA68E}"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38963019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E7ACFB-D729-3E4D-AB71-1E68176DA68E}"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5DF32D-DF3E-D44A-B9EC-4D776FAF9935}" type="slidenum">
              <a:rPr lang="de-DE" smtClean="0"/>
              <a:t>‹#›</a:t>
            </a:fld>
            <a:endParaRPr lang="de-DE"/>
          </a:p>
        </p:txBody>
      </p:sp>
    </p:spTree>
    <p:extLst>
      <p:ext uri="{BB962C8B-B14F-4D97-AF65-F5344CB8AC3E}">
        <p14:creationId xmlns:p14="http://schemas.microsoft.com/office/powerpoint/2010/main" val="3594168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4ABE9333-9C74-284C-AFAC-CACD38D62011}"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18771958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ABE9333-9C74-284C-AFAC-CACD38D62011}"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16925436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4ABE9333-9C74-284C-AFAC-CACD38D62011}"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249665944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ABE9333-9C74-284C-AFAC-CACD38D62011}"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31377799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ABE9333-9C74-284C-AFAC-CACD38D62011}"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36367121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4ABE9333-9C74-284C-AFAC-CACD38D62011}"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1137060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1" y="1709746"/>
            <a:ext cx="10515600" cy="2852737"/>
          </a:xfrm>
        </p:spPr>
        <p:txBody>
          <a:bodyPr anchor="b"/>
          <a:lstStyle>
            <a:lvl1pPr>
              <a:defRPr sz="6000">
                <a:solidFill>
                  <a:srgbClr val="008899"/>
                </a:solidFill>
              </a:defRPr>
            </a:lvl1pPr>
          </a:lstStyle>
          <a:p>
            <a:r>
              <a:rPr lang="de-DE" dirty="0"/>
              <a:t>Titelmasterformat durch Klicken bearbeiten</a:t>
            </a:r>
          </a:p>
        </p:txBody>
      </p:sp>
      <p:sp>
        <p:nvSpPr>
          <p:cNvPr id="3" name="Textplatzhalter 2"/>
          <p:cNvSpPr>
            <a:spLocks noGrp="1"/>
          </p:cNvSpPr>
          <p:nvPr>
            <p:ph type="body" idx="1"/>
          </p:nvPr>
        </p:nvSpPr>
        <p:spPr>
          <a:xfrm>
            <a:off x="831851" y="4589471"/>
            <a:ext cx="10515600" cy="1500187"/>
          </a:xfrm>
        </p:spPr>
        <p:txBody>
          <a:bodyPr/>
          <a:lstStyle>
            <a:lvl1pPr marL="0" indent="0">
              <a:buNone/>
              <a:defRPr sz="2400">
                <a:solidFill>
                  <a:srgbClr val="5F5F5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Textmasterformat bearbeiten</a:t>
            </a:r>
          </a:p>
        </p:txBody>
      </p:sp>
    </p:spTree>
    <p:extLst>
      <p:ext uri="{BB962C8B-B14F-4D97-AF65-F5344CB8AC3E}">
        <p14:creationId xmlns:p14="http://schemas.microsoft.com/office/powerpoint/2010/main" val="591202053"/>
      </p:ext>
    </p:extLst>
  </p:cSld>
  <p:clrMapOvr>
    <a:masterClrMapping/>
  </p:clrMapOvr>
  <p:transition spd="med">
    <p:wipe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ABE9333-9C74-284C-AFAC-CACD38D62011}"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4666639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4ABE9333-9C74-284C-AFAC-CACD38D62011}"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27453802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4ABE9333-9C74-284C-AFAC-CACD38D62011}"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7393870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ABE9333-9C74-284C-AFAC-CACD38D62011}"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17788563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ABE9333-9C74-284C-AFAC-CACD38D62011}"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D95F925-3B47-BC4D-8B86-75408BECE9ED}" type="slidenum">
              <a:rPr lang="de-DE" smtClean="0"/>
              <a:t>‹#›</a:t>
            </a:fld>
            <a:endParaRPr lang="de-DE"/>
          </a:p>
        </p:txBody>
      </p:sp>
    </p:spTree>
    <p:extLst>
      <p:ext uri="{BB962C8B-B14F-4D97-AF65-F5344CB8AC3E}">
        <p14:creationId xmlns:p14="http://schemas.microsoft.com/office/powerpoint/2010/main" val="5374337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94917513-4956-8141-8D08-967042FDD6F5}"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19407750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4917513-4956-8141-8D08-967042FDD6F5}"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28250547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94917513-4956-8141-8D08-967042FDD6F5}"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8991764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4917513-4956-8141-8D08-967042FDD6F5}"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415369308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4917513-4956-8141-8D08-967042FDD6F5}"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26137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82269212"/>
      </p:ext>
    </p:extLst>
  </p:cSld>
  <p:clrMapOvr>
    <a:masterClrMapping/>
  </p:clrMapOvr>
  <p:transition spd="med">
    <p:wipe dir="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94917513-4956-8141-8D08-967042FDD6F5}"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411011382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4917513-4956-8141-8D08-967042FDD6F5}"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57349501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94917513-4956-8141-8D08-967042FDD6F5}"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17709703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94917513-4956-8141-8D08-967042FDD6F5}"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18240165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4917513-4956-8141-8D08-967042FDD6F5}"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232749567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4917513-4956-8141-8D08-967042FDD6F5}"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90395D-E08F-B241-9090-6B9CE66124BC}" type="slidenum">
              <a:rPr lang="de-DE" smtClean="0"/>
              <a:t>‹#›</a:t>
            </a:fld>
            <a:endParaRPr lang="de-DE"/>
          </a:p>
        </p:txBody>
      </p:sp>
    </p:spTree>
    <p:extLst>
      <p:ext uri="{BB962C8B-B14F-4D97-AF65-F5344CB8AC3E}">
        <p14:creationId xmlns:p14="http://schemas.microsoft.com/office/powerpoint/2010/main" val="97545655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04760FCF-9AF9-6843-B697-4A2E84E03C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92578050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4760FCF-9AF9-6843-B697-4A2E84E03C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400039096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04760FCF-9AF9-6843-B697-4A2E84E03C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91514462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04760FCF-9AF9-6843-B697-4A2E84E03C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86530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9"/>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9" y="2505075"/>
            <a:ext cx="5157787" cy="3684588"/>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3"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671648616"/>
      </p:ext>
    </p:extLst>
  </p:cSld>
  <p:clrMapOvr>
    <a:masterClrMapping/>
  </p:clrMapOvr>
  <p:transition spd="med">
    <p:wipe dir="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04760FCF-9AF9-6843-B697-4A2E84E03C5A}"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354045193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04760FCF-9AF9-6843-B697-4A2E84E03C5A}"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6839298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4760FCF-9AF9-6843-B697-4A2E84E03C5A}"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51377098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04760FCF-9AF9-6843-B697-4A2E84E03C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16831817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04760FCF-9AF9-6843-B697-4A2E84E03C5A}"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85339421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4760FCF-9AF9-6843-B697-4A2E84E03C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409788530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04760FCF-9AF9-6843-B697-4A2E84E03C5A}"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D1FD414-B99D-6947-9DA2-97F2DF92BC0E}" type="slidenum">
              <a:rPr lang="de-DE" smtClean="0"/>
              <a:t>‹#›</a:t>
            </a:fld>
            <a:endParaRPr lang="de-DE"/>
          </a:p>
        </p:txBody>
      </p:sp>
    </p:spTree>
    <p:extLst>
      <p:ext uri="{BB962C8B-B14F-4D97-AF65-F5344CB8AC3E}">
        <p14:creationId xmlns:p14="http://schemas.microsoft.com/office/powerpoint/2010/main" val="310597655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5"/>
            <a:ext cx="10363200" cy="1470025"/>
          </a:xfrm>
        </p:spPr>
        <p:txBody>
          <a:bodyPr/>
          <a:lstStyle/>
          <a:p>
            <a:r>
              <a:rPr lang="de-DE"/>
              <a:t>Mastertitelformat bearbeiten</a:t>
            </a: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BEAC161E-BFA8-C643-AD0C-378FA327A603}"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321428850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EAC161E-BFA8-C643-AD0C-378FA327A603}"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356326769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613" y="4406900"/>
            <a:ext cx="103632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BEAC161E-BFA8-C643-AD0C-378FA327A603}"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2152253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779350993"/>
      </p:ext>
    </p:extLst>
  </p:cSld>
  <p:clrMapOvr>
    <a:masterClrMapping/>
  </p:clrMapOvr>
  <p:transition spd="med">
    <p:wipe dir="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BEAC161E-BFA8-C643-AD0C-378FA327A603}"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115161996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BEAC161E-BFA8-C643-AD0C-378FA327A603}" type="datetimeFigureOut">
              <a:rPr lang="de-DE" smtClean="0"/>
              <a:t>03.09.19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417028004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BEAC161E-BFA8-C643-AD0C-378FA327A603}" type="datetimeFigureOut">
              <a:rPr lang="de-DE" smtClean="0"/>
              <a:t>03.09.19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74191326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EAC161E-BFA8-C643-AD0C-378FA327A603}" type="datetimeFigureOut">
              <a:rPr lang="de-DE" smtClean="0"/>
              <a:t>03.09.19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336122791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40116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BEAC161E-BFA8-C643-AD0C-378FA327A603}"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340579138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188" y="4800600"/>
            <a:ext cx="73152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fld id="{BEAC161E-BFA8-C643-AD0C-378FA327A603}" type="datetimeFigureOut">
              <a:rPr lang="de-DE" smtClean="0"/>
              <a:t>03.09.19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18121400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EAC161E-BFA8-C643-AD0C-378FA327A603}"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146692041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8"/>
            <a:ext cx="27432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609600" y="274638"/>
            <a:ext cx="80772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BEAC161E-BFA8-C643-AD0C-378FA327A603}" type="datetimeFigureOut">
              <a:rPr lang="de-DE" smtClean="0"/>
              <a:t>03.09.19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B5AC5FD-ABD8-4B40-AB54-EA0121EC0C02}" type="slidenum">
              <a:rPr lang="de-DE" smtClean="0"/>
              <a:t>‹#›</a:t>
            </a:fld>
            <a:endParaRPr lang="de-DE"/>
          </a:p>
        </p:txBody>
      </p:sp>
    </p:spTree>
    <p:extLst>
      <p:ext uri="{BB962C8B-B14F-4D97-AF65-F5344CB8AC3E}">
        <p14:creationId xmlns:p14="http://schemas.microsoft.com/office/powerpoint/2010/main" val="3469486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ußzeilenplatzhalter 3"/>
          <p:cNvSpPr txBox="1">
            <a:spLocks/>
          </p:cNvSpPr>
          <p:nvPr userDrawn="1"/>
        </p:nvSpPr>
        <p:spPr>
          <a:xfrm>
            <a:off x="108000" y="6408000"/>
            <a:ext cx="7200000" cy="360000"/>
          </a:xfrm>
          <a:prstGeom prst="rect">
            <a:avLst/>
          </a:prstGeom>
        </p:spPr>
        <p:txBody>
          <a:bodyPr vert="horz" lIns="91440" tIns="45720" rIns="91440" bIns="45720" rtlCol="0" anchor="ctr"/>
          <a:lstStyle>
            <a:defPPr>
              <a:defRPr lang="de-DE"/>
            </a:defPPr>
            <a:lvl1pPr>
              <a:defRPr sz="1200" i="1">
                <a:solidFill>
                  <a:srgbClr val="5F5F5F"/>
                </a:solidFill>
              </a:defRPr>
            </a:lvl1pPr>
          </a:lstStyle>
          <a:p>
            <a:pPr lvl="0"/>
            <a:endParaRPr lang="de-DE" dirty="0"/>
          </a:p>
        </p:txBody>
      </p:sp>
    </p:spTree>
    <p:extLst>
      <p:ext uri="{BB962C8B-B14F-4D97-AF65-F5344CB8AC3E}">
        <p14:creationId xmlns:p14="http://schemas.microsoft.com/office/powerpoint/2010/main" val="236296291"/>
      </p:ext>
    </p:extLst>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extplatzhalter 3"/>
          <p:cNvSpPr>
            <a:spLocks noGrp="1"/>
          </p:cNvSpPr>
          <p:nvPr>
            <p:ph type="body" sz="half" idx="2"/>
          </p:nvPr>
        </p:nvSpPr>
        <p:spPr>
          <a:xfrm>
            <a:off x="839788" y="2057400"/>
            <a:ext cx="3932237" cy="3811588"/>
          </a:xfrm>
        </p:spPr>
        <p:txBody>
          <a:bodyPr/>
          <a:lstStyle>
            <a:lvl1pPr marL="252000" marR="0" indent="-252000" algn="l" defTabSz="914400" rtl="0" eaLnBrk="1" fontAlgn="auto" latinLnBrk="0" hangingPunct="1">
              <a:lnSpc>
                <a:spcPct val="90000"/>
              </a:lnSpc>
              <a:spcBef>
                <a:spcPts val="1000"/>
              </a:spcBef>
              <a:spcAft>
                <a:spcPts val="0"/>
              </a:spcAft>
              <a:buClrTx/>
              <a:buSzTx/>
              <a:buFontTx/>
              <a:buBlip>
                <a:blip r:embed="rId2"/>
              </a:buBlip>
              <a:tabLst/>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Tree>
    <p:extLst>
      <p:ext uri="{BB962C8B-B14F-4D97-AF65-F5344CB8AC3E}">
        <p14:creationId xmlns:p14="http://schemas.microsoft.com/office/powerpoint/2010/main" val="449833767"/>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9"/>
            <a:ext cx="10515600" cy="1080000"/>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838200" y="1620000"/>
            <a:ext cx="10515600" cy="4752000"/>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819947701"/>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8" r:id="rId3"/>
    <p:sldLayoutId id="2147483661" r:id="rId4"/>
    <p:sldLayoutId id="2147483662" r:id="rId5"/>
    <p:sldLayoutId id="2147483663" r:id="rId6"/>
    <p:sldLayoutId id="2147483664" r:id="rId7"/>
    <p:sldLayoutId id="2147483665" r:id="rId8"/>
    <p:sldLayoutId id="2147483666" r:id="rId9"/>
    <p:sldLayoutId id="2147483667" r:id="rId10"/>
    <p:sldLayoutId id="2147483669" r:id="rId11"/>
  </p:sldLayoutIdLst>
  <p:transition spd="med">
    <p:wipe dir="r"/>
  </p:transition>
  <p:hf sldNum="0" hdr="0" dt="0"/>
  <p:txStyles>
    <p:titleStyle>
      <a:lvl1pPr algn="l" defTabSz="914400" rtl="0" eaLnBrk="1" latinLnBrk="0" hangingPunct="1">
        <a:lnSpc>
          <a:spcPct val="90000"/>
        </a:lnSpc>
        <a:spcBef>
          <a:spcPct val="0"/>
        </a:spcBef>
        <a:buNone/>
        <a:defRPr sz="4000" b="1" i="0" kern="1200" cap="small" baseline="0">
          <a:solidFill>
            <a:srgbClr val="0088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3"/>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Blip>
          <a:blip r:embed="rId13"/>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Blip>
          <a:blip r:embed="rId13"/>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Blip>
          <a:blip r:embed="rId13"/>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5F287-557C-964A-B557-E04964B47A5A}"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B4011-B0E3-514A-ADA7-85B6FACA46BF}" type="slidenum">
              <a:rPr lang="de-DE" smtClean="0"/>
              <a:t>‹#›</a:t>
            </a:fld>
            <a:endParaRPr lang="de-DE"/>
          </a:p>
        </p:txBody>
      </p:sp>
    </p:spTree>
    <p:extLst>
      <p:ext uri="{BB962C8B-B14F-4D97-AF65-F5344CB8AC3E}">
        <p14:creationId xmlns:p14="http://schemas.microsoft.com/office/powerpoint/2010/main" val="394800030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E7ACFB-D729-3E4D-AB71-1E68176DA68E}"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F32D-DF3E-D44A-B9EC-4D776FAF9935}" type="slidenum">
              <a:rPr lang="de-DE" smtClean="0"/>
              <a:t>‹#›</a:t>
            </a:fld>
            <a:endParaRPr lang="de-DE"/>
          </a:p>
        </p:txBody>
      </p:sp>
    </p:spTree>
    <p:extLst>
      <p:ext uri="{BB962C8B-B14F-4D97-AF65-F5344CB8AC3E}">
        <p14:creationId xmlns:p14="http://schemas.microsoft.com/office/powerpoint/2010/main" val="1002345537"/>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BE9333-9C74-284C-AFAC-CACD38D62011}"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95F925-3B47-BC4D-8B86-75408BECE9ED}" type="slidenum">
              <a:rPr lang="de-DE" smtClean="0"/>
              <a:t>‹#›</a:t>
            </a:fld>
            <a:endParaRPr lang="de-DE"/>
          </a:p>
        </p:txBody>
      </p:sp>
    </p:spTree>
    <p:extLst>
      <p:ext uri="{BB962C8B-B14F-4D97-AF65-F5344CB8AC3E}">
        <p14:creationId xmlns:p14="http://schemas.microsoft.com/office/powerpoint/2010/main" val="427531410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17513-4956-8141-8D08-967042FDD6F5}"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0395D-E08F-B241-9090-6B9CE66124BC}" type="slidenum">
              <a:rPr lang="de-DE" smtClean="0"/>
              <a:t>‹#›</a:t>
            </a:fld>
            <a:endParaRPr lang="de-DE"/>
          </a:p>
        </p:txBody>
      </p:sp>
    </p:spTree>
    <p:extLst>
      <p:ext uri="{BB962C8B-B14F-4D97-AF65-F5344CB8AC3E}">
        <p14:creationId xmlns:p14="http://schemas.microsoft.com/office/powerpoint/2010/main" val="139734900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0FCF-9AF9-6843-B697-4A2E84E03C5A}"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1FD414-B99D-6947-9DA2-97F2DF92BC0E}" type="slidenum">
              <a:rPr lang="de-DE" smtClean="0"/>
              <a:t>‹#›</a:t>
            </a:fld>
            <a:endParaRPr lang="de-DE"/>
          </a:p>
        </p:txBody>
      </p:sp>
    </p:spTree>
    <p:extLst>
      <p:ext uri="{BB962C8B-B14F-4D97-AF65-F5344CB8AC3E}">
        <p14:creationId xmlns:p14="http://schemas.microsoft.com/office/powerpoint/2010/main" val="285597095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Mastertitelformat bearbeiten</a:t>
            </a:r>
          </a:p>
        </p:txBody>
      </p:sp>
      <p:sp>
        <p:nvSpPr>
          <p:cNvPr id="3" name="Textplatzhalt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AC161E-BFA8-C643-AD0C-378FA327A603}" type="datetimeFigureOut">
              <a:rPr lang="de-DE" smtClean="0"/>
              <a:t>03.09.19</a:t>
            </a:fld>
            <a:endParaRPr lang="de-DE"/>
          </a:p>
        </p:txBody>
      </p:sp>
      <p:sp>
        <p:nvSpPr>
          <p:cNvPr id="5" name="Fußzeilenplatzhalt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AC5FD-ABD8-4B40-AB54-EA0121EC0C02}" type="slidenum">
              <a:rPr lang="de-DE" smtClean="0"/>
              <a:t>‹#›</a:t>
            </a:fld>
            <a:endParaRPr lang="de-DE"/>
          </a:p>
        </p:txBody>
      </p:sp>
    </p:spTree>
    <p:extLst>
      <p:ext uri="{BB962C8B-B14F-4D97-AF65-F5344CB8AC3E}">
        <p14:creationId xmlns:p14="http://schemas.microsoft.com/office/powerpoint/2010/main" val="48741095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ctrTitle"/>
          </p:nvPr>
        </p:nvSpPr>
        <p:spPr>
          <a:xfrm>
            <a:off x="510569" y="560345"/>
            <a:ext cx="11183112" cy="2104407"/>
          </a:xfrm>
        </p:spPr>
        <p:txBody>
          <a:bodyPr>
            <a:noAutofit/>
          </a:bodyPr>
          <a:lstStyle/>
          <a:p>
            <a:pPr>
              <a:lnSpc>
                <a:spcPts val="5600"/>
              </a:lnSpc>
            </a:pPr>
            <a:r>
              <a:rPr lang="de-DE" sz="4400" dirty="0" err="1"/>
              <a:t>Ending</a:t>
            </a:r>
            <a:r>
              <a:rPr lang="de-DE" sz="4400" dirty="0"/>
              <a:t> Street </a:t>
            </a:r>
            <a:r>
              <a:rPr lang="de-DE" sz="4400" dirty="0" err="1"/>
              <a:t>Homelessness</a:t>
            </a:r>
            <a:r>
              <a:rPr lang="de-DE" sz="4400" dirty="0"/>
              <a:t> in </a:t>
            </a:r>
            <a:r>
              <a:rPr lang="de-DE" sz="4400" dirty="0" err="1"/>
              <a:t>Vanguard</a:t>
            </a:r>
            <a:r>
              <a:rPr lang="de-DE" sz="4400" dirty="0"/>
              <a:t> Cities</a:t>
            </a:r>
            <a:br>
              <a:rPr lang="de-DE" sz="5400" dirty="0"/>
            </a:br>
            <a:r>
              <a:rPr lang="de-DE" sz="4400" dirty="0" err="1"/>
              <a:t>Overarching</a:t>
            </a:r>
            <a:r>
              <a:rPr lang="de-DE" sz="4400" dirty="0"/>
              <a:t> Research </a:t>
            </a:r>
            <a:r>
              <a:rPr lang="de-DE" sz="4400" dirty="0" err="1"/>
              <a:t>and</a:t>
            </a:r>
            <a:r>
              <a:rPr lang="de-DE" sz="4400" dirty="0"/>
              <a:t> Evaluation Project</a:t>
            </a:r>
            <a:br>
              <a:rPr lang="de-DE" sz="4400" dirty="0"/>
            </a:br>
            <a:r>
              <a:rPr lang="de-DE" sz="4400" dirty="0" err="1"/>
              <a:t>funded</a:t>
            </a:r>
            <a:r>
              <a:rPr lang="de-DE" sz="4400" dirty="0"/>
              <a:t> </a:t>
            </a:r>
            <a:r>
              <a:rPr lang="de-DE" sz="4400" dirty="0" err="1"/>
              <a:t>by</a:t>
            </a:r>
            <a:r>
              <a:rPr lang="de-DE" sz="4400" dirty="0"/>
              <a:t> OAK </a:t>
            </a:r>
            <a:r>
              <a:rPr lang="de-DE" sz="4400" dirty="0" err="1"/>
              <a:t>Foundation</a:t>
            </a:r>
            <a:endParaRPr lang="de-DE" sz="4400" dirty="0"/>
          </a:p>
        </p:txBody>
      </p:sp>
      <p:sp>
        <p:nvSpPr>
          <p:cNvPr id="5" name="Text Box 9"/>
          <p:cNvSpPr txBox="1">
            <a:spLocks noGrp="1" noChangeArrowheads="1"/>
          </p:cNvSpPr>
          <p:nvPr>
            <p:ph type="subTitle" idx="1"/>
          </p:nvPr>
        </p:nvSpPr>
        <p:spPr bwMode="auto">
          <a:xfrm>
            <a:off x="697219" y="3653692"/>
            <a:ext cx="10296435" cy="430887"/>
          </a:xfrm>
          <a:prstGeom prst="rect">
            <a:avLst/>
          </a:prstGeom>
          <a:noFill/>
          <a:ln w="9525">
            <a:noFill/>
            <a:miter lim="800000"/>
            <a:headEnd/>
            <a:tailEnd/>
          </a:ln>
          <a:effectLst/>
        </p:spPr>
        <p:txBody>
          <a:bodyPr wrap="square" lIns="54000" rIns="5400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00000"/>
              </a:lnSpc>
              <a:spcBef>
                <a:spcPts val="0"/>
              </a:spcBef>
              <a:defRPr/>
            </a:pPr>
            <a:r>
              <a:rPr lang="de-DE" sz="2200" b="1" dirty="0">
                <a:solidFill>
                  <a:schemeClr val="tx1">
                    <a:lumMod val="75000"/>
                    <a:lumOff val="25000"/>
                  </a:schemeClr>
                </a:solidFill>
              </a:rPr>
              <a:t>Background, </a:t>
            </a:r>
            <a:r>
              <a:rPr lang="de-DE" sz="2200" b="1" dirty="0" err="1">
                <a:solidFill>
                  <a:schemeClr val="tx1">
                    <a:lumMod val="75000"/>
                    <a:lumOff val="25000"/>
                  </a:schemeClr>
                </a:solidFill>
              </a:rPr>
              <a:t>Definitions</a:t>
            </a:r>
            <a:r>
              <a:rPr lang="de-DE" sz="2200" b="1" dirty="0">
                <a:solidFill>
                  <a:schemeClr val="tx1">
                    <a:lumMod val="75000"/>
                    <a:lumOff val="25000"/>
                  </a:schemeClr>
                </a:solidFill>
              </a:rPr>
              <a:t>, Research </a:t>
            </a:r>
            <a:r>
              <a:rPr lang="de-DE" sz="2200" b="1" dirty="0" err="1">
                <a:solidFill>
                  <a:schemeClr val="tx1">
                    <a:lumMod val="75000"/>
                    <a:lumOff val="25000"/>
                  </a:schemeClr>
                </a:solidFill>
              </a:rPr>
              <a:t>Questions</a:t>
            </a:r>
            <a:r>
              <a:rPr lang="de-DE" sz="2200" b="1" dirty="0">
                <a:solidFill>
                  <a:schemeClr val="tx1">
                    <a:lumMod val="75000"/>
                    <a:lumOff val="25000"/>
                  </a:schemeClr>
                </a:solidFill>
              </a:rPr>
              <a:t>, </a:t>
            </a:r>
            <a:r>
              <a:rPr lang="de-DE" sz="2200" b="1" dirty="0" err="1">
                <a:solidFill>
                  <a:schemeClr val="tx1">
                    <a:lumMod val="75000"/>
                    <a:lumOff val="25000"/>
                  </a:schemeClr>
                </a:solidFill>
              </a:rPr>
              <a:t>Methods</a:t>
            </a:r>
            <a:r>
              <a:rPr lang="de-DE" sz="2200" b="1" dirty="0">
                <a:solidFill>
                  <a:schemeClr val="tx1">
                    <a:lumMod val="75000"/>
                    <a:lumOff val="25000"/>
                  </a:schemeClr>
                </a:solidFill>
              </a:rPr>
              <a:t>, Tasks, Timing</a:t>
            </a:r>
          </a:p>
        </p:txBody>
      </p:sp>
      <p:sp>
        <p:nvSpPr>
          <p:cNvPr id="6" name="Text Box 4"/>
          <p:cNvSpPr txBox="1">
            <a:spLocks noChangeArrowheads="1"/>
          </p:cNvSpPr>
          <p:nvPr/>
        </p:nvSpPr>
        <p:spPr bwMode="auto">
          <a:xfrm>
            <a:off x="2016956" y="6258438"/>
            <a:ext cx="9243010" cy="503471"/>
          </a:xfrm>
          <a:prstGeom prst="rect">
            <a:avLst/>
          </a:prstGeom>
          <a:noFill/>
          <a:ln w="9525">
            <a:noFill/>
            <a:miter lim="800000"/>
            <a:headEnd/>
            <a:tailEnd/>
          </a:ln>
          <a:effectLst/>
        </p:spPr>
        <p:txBody>
          <a:bodyPr wrap="square">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defRPr/>
            </a:pPr>
            <a:r>
              <a:rPr lang="de-DE" sz="1400" b="1" dirty="0">
                <a:latin typeface="+mj-lt"/>
              </a:rPr>
              <a:t>Prof. Suzanne </a:t>
            </a:r>
            <a:r>
              <a:rPr lang="de-DE" sz="1400" b="1" dirty="0" err="1">
                <a:latin typeface="+mj-lt"/>
              </a:rPr>
              <a:t>Fitzpatrick</a:t>
            </a:r>
            <a:r>
              <a:rPr lang="de-DE" sz="1400" b="1" dirty="0">
                <a:latin typeface="+mj-lt"/>
              </a:rPr>
              <a:t>, I-SPHERE, </a:t>
            </a:r>
            <a:r>
              <a:rPr lang="de-DE" sz="1400" b="1" dirty="0" err="1">
                <a:latin typeface="+mj-lt"/>
              </a:rPr>
              <a:t>Heriot</a:t>
            </a:r>
            <a:r>
              <a:rPr lang="de-DE" sz="1400" b="1" dirty="0">
                <a:latin typeface="+mj-lt"/>
              </a:rPr>
              <a:t>-Watt University, Edinburgh, UK</a:t>
            </a:r>
          </a:p>
          <a:p>
            <a:pPr eaLnBrk="1" hangingPunct="1">
              <a:lnSpc>
                <a:spcPct val="95000"/>
              </a:lnSpc>
              <a:defRPr/>
            </a:pPr>
            <a:r>
              <a:rPr lang="de-DE" sz="1400" b="1" dirty="0">
                <a:latin typeface="+mj-lt"/>
              </a:rPr>
              <a:t>Prof. Volker Busch-Geertsema, GISS</a:t>
            </a:r>
            <a:r>
              <a:rPr lang="en-GB" sz="1400" b="1" dirty="0">
                <a:latin typeface="+mj-lt"/>
              </a:rPr>
              <a:t>, Association for Innovative Social Research and Social Planning</a:t>
            </a:r>
            <a:r>
              <a:rPr lang="de-DE" sz="1400" b="1" dirty="0">
                <a:latin typeface="+mj-lt"/>
              </a:rPr>
              <a:t>, Bremen, Germany</a:t>
            </a:r>
            <a:endParaRPr lang="en-GB" sz="1400" b="1" dirty="0">
              <a:latin typeface="+mj-lt"/>
            </a:endParaRPr>
          </a:p>
        </p:txBody>
      </p:sp>
      <p:sp>
        <p:nvSpPr>
          <p:cNvPr id="4" name="Rechteck 3"/>
          <p:cNvSpPr/>
          <p:nvPr/>
        </p:nvSpPr>
        <p:spPr>
          <a:xfrm>
            <a:off x="4139190" y="4644171"/>
            <a:ext cx="3256608" cy="646331"/>
          </a:xfrm>
          <a:prstGeom prst="rect">
            <a:avLst/>
          </a:prstGeom>
        </p:spPr>
        <p:txBody>
          <a:bodyPr wrap="none">
            <a:spAutoFit/>
          </a:bodyPr>
          <a:lstStyle/>
          <a:p>
            <a:pPr algn="ctr">
              <a:spcBef>
                <a:spcPts val="600"/>
              </a:spcBef>
              <a:defRPr/>
            </a:pPr>
            <a:r>
              <a:rPr lang="de-DE" b="1" dirty="0"/>
              <a:t>IGH 2019 </a:t>
            </a:r>
            <a:r>
              <a:rPr lang="de-DE" b="1" dirty="0" err="1"/>
              <a:t>Vanguard</a:t>
            </a:r>
            <a:r>
              <a:rPr lang="de-DE" b="1" dirty="0"/>
              <a:t> City </a:t>
            </a:r>
            <a:r>
              <a:rPr lang="de-DE" b="1" dirty="0" err="1"/>
              <a:t>Summit</a:t>
            </a:r>
            <a:r>
              <a:rPr lang="de-DE" b="1" dirty="0"/>
              <a:t> </a:t>
            </a:r>
            <a:br>
              <a:rPr lang="de-DE" b="1" dirty="0"/>
            </a:br>
            <a:r>
              <a:rPr lang="de-DE" b="1" dirty="0"/>
              <a:t>5-6 September, 2019</a:t>
            </a:r>
          </a:p>
        </p:txBody>
      </p:sp>
    </p:spTree>
    <p:extLst>
      <p:ext uri="{BB962C8B-B14F-4D97-AF65-F5344CB8AC3E}">
        <p14:creationId xmlns:p14="http://schemas.microsoft.com/office/powerpoint/2010/main" val="2141184658"/>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Methods</a:t>
            </a:r>
          </a:p>
        </p:txBody>
      </p:sp>
      <p:sp>
        <p:nvSpPr>
          <p:cNvPr id="3" name="Inhaltsplatzhalter 2"/>
          <p:cNvSpPr>
            <a:spLocks noGrp="1"/>
          </p:cNvSpPr>
          <p:nvPr>
            <p:ph idx="1"/>
          </p:nvPr>
        </p:nvSpPr>
        <p:spPr>
          <a:xfrm>
            <a:off x="609600" y="1600200"/>
            <a:ext cx="11343051" cy="4997152"/>
          </a:xfrm>
        </p:spPr>
        <p:txBody>
          <a:bodyPr>
            <a:normAutofit/>
          </a:bodyPr>
          <a:lstStyle/>
          <a:p>
            <a:pPr lvl="1"/>
            <a:r>
              <a:rPr lang="en-GB" sz="2800" dirty="0"/>
              <a:t>The overarching evaluation aims to integrate the lessons from across the 13 Vanguard Cities </a:t>
            </a:r>
          </a:p>
          <a:p>
            <a:pPr lvl="1"/>
            <a:r>
              <a:rPr lang="en-GB" sz="2800" dirty="0"/>
              <a:t>It is based on the assumption that local researchers will conduct the on-the-ground research in each city, and feed the required quantitative and qualitative data into the central research team for collation and analysis</a:t>
            </a:r>
          </a:p>
          <a:p>
            <a:pPr lvl="1"/>
            <a:r>
              <a:rPr lang="en-GB" sz="2800" dirty="0"/>
              <a:t>The success of the overarching evaluation therefore depends on good quality data from the local researchers. </a:t>
            </a:r>
          </a:p>
          <a:p>
            <a:pPr lvl="1"/>
            <a:r>
              <a:rPr lang="en-GB" sz="2800" dirty="0"/>
              <a:t>To help with this, the central research team will work with the </a:t>
            </a:r>
            <a:r>
              <a:rPr lang="en-GB" sz="2800" dirty="0" err="1"/>
              <a:t>Corra</a:t>
            </a:r>
            <a:r>
              <a:rPr lang="en-GB" sz="2800" dirty="0"/>
              <a:t> Foundation to disburse small grants to relevant local researchers (mainly in the Global South) to assist with their capacity to deliver the required data </a:t>
            </a:r>
            <a:endParaRPr lang="en-US" sz="2800" dirty="0"/>
          </a:p>
        </p:txBody>
      </p:sp>
    </p:spTree>
    <p:extLst>
      <p:ext uri="{BB962C8B-B14F-4D97-AF65-F5344CB8AC3E}">
        <p14:creationId xmlns:p14="http://schemas.microsoft.com/office/powerpoint/2010/main" val="2576492866"/>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Tasks I</a:t>
            </a:r>
          </a:p>
        </p:txBody>
      </p:sp>
      <p:sp>
        <p:nvSpPr>
          <p:cNvPr id="3" name="Inhaltsplatzhalter 2"/>
          <p:cNvSpPr>
            <a:spLocks noGrp="1"/>
          </p:cNvSpPr>
          <p:nvPr>
            <p:ph idx="1"/>
          </p:nvPr>
        </p:nvSpPr>
        <p:spPr>
          <a:xfrm>
            <a:off x="609600" y="1600200"/>
            <a:ext cx="11343051" cy="4997152"/>
          </a:xfrm>
        </p:spPr>
        <p:txBody>
          <a:bodyPr>
            <a:normAutofit/>
          </a:bodyPr>
          <a:lstStyle/>
          <a:p>
            <a:pPr marL="0" indent="0">
              <a:buNone/>
            </a:pPr>
            <a:r>
              <a:rPr lang="en-US" sz="3000" dirty="0"/>
              <a:t>1. Agree/review with local researchers the qualitative + quantitative data they can supply. Bespoke for each city but envisage:</a:t>
            </a:r>
          </a:p>
          <a:p>
            <a:pPr lvl="1"/>
            <a:r>
              <a:rPr lang="en-US" sz="2800" dirty="0"/>
              <a:t>Key policy documents</a:t>
            </a:r>
          </a:p>
          <a:p>
            <a:pPr lvl="1"/>
            <a:r>
              <a:rPr lang="en-US" sz="2800" dirty="0"/>
              <a:t>Quantitative data on street homelessness trends + detailed account of definitions/methods</a:t>
            </a:r>
          </a:p>
          <a:p>
            <a:pPr lvl="1"/>
            <a:r>
              <a:rPr lang="en-US" sz="2800" dirty="0"/>
              <a:t>Analysis of (repeated) key informant interviews</a:t>
            </a:r>
          </a:p>
          <a:p>
            <a:pPr lvl="1"/>
            <a:r>
              <a:rPr lang="en-US" sz="2800" dirty="0"/>
              <a:t>Analysis of focus group discussions with frontline practitioners – use of vignettes (hypothetical but realistic examples)</a:t>
            </a:r>
            <a:endParaRPr lang="en-GB" sz="2800" dirty="0"/>
          </a:p>
          <a:p>
            <a:pPr lvl="1"/>
            <a:r>
              <a:rPr lang="en-GB" sz="2800" dirty="0"/>
              <a:t>‘User voice’ - </a:t>
            </a:r>
            <a:r>
              <a:rPr lang="en-US" sz="2800" dirty="0"/>
              <a:t> ideally, qualitative data via interviews or discussion groups</a:t>
            </a:r>
          </a:p>
          <a:p>
            <a:pPr lvl="1"/>
            <a:r>
              <a:rPr lang="en-US" sz="2800" i="1" dirty="0"/>
              <a:t>Ideally, we’d like to directly </a:t>
            </a:r>
            <a:r>
              <a:rPr lang="en-US" sz="2800" i="1" dirty="0" err="1"/>
              <a:t>analyse</a:t>
            </a:r>
            <a:r>
              <a:rPr lang="en-GB" sz="2800" i="1" dirty="0"/>
              <a:t> some of the most important transcripts of interviews/discussions; have budgeted for translation</a:t>
            </a:r>
            <a:endParaRPr lang="en-US" sz="2800" i="1" dirty="0"/>
          </a:p>
        </p:txBody>
      </p:sp>
    </p:spTree>
    <p:extLst>
      <p:ext uri="{BB962C8B-B14F-4D97-AF65-F5344CB8AC3E}">
        <p14:creationId xmlns:p14="http://schemas.microsoft.com/office/powerpoint/2010/main" val="1337595826"/>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Tasks II</a:t>
            </a:r>
          </a:p>
        </p:txBody>
      </p:sp>
      <p:sp>
        <p:nvSpPr>
          <p:cNvPr id="3" name="Inhaltsplatzhalter 2"/>
          <p:cNvSpPr>
            <a:spLocks noGrp="1"/>
          </p:cNvSpPr>
          <p:nvPr>
            <p:ph idx="1"/>
          </p:nvPr>
        </p:nvSpPr>
        <p:spPr>
          <a:xfrm>
            <a:off x="609600" y="1600200"/>
            <a:ext cx="11343051" cy="4997152"/>
          </a:xfrm>
        </p:spPr>
        <p:txBody>
          <a:bodyPr>
            <a:normAutofit fontScale="92500" lnSpcReduction="20000"/>
          </a:bodyPr>
          <a:lstStyle/>
          <a:p>
            <a:pPr marL="0" indent="0">
              <a:buNone/>
            </a:pPr>
            <a:r>
              <a:rPr lang="en-US" sz="3000" dirty="0"/>
              <a:t>2. Allocate small grants to support the research effort of local teams</a:t>
            </a:r>
          </a:p>
          <a:p>
            <a:pPr marL="0" indent="0">
              <a:buNone/>
            </a:pPr>
            <a:r>
              <a:rPr lang="en-US" sz="3000" dirty="0"/>
              <a:t>3. Develop pro-forma for synthesizing each city’s evidence; and standardized research instruments to be used wherever possible (questionnaire, topic guide(s), vignettes)</a:t>
            </a:r>
          </a:p>
          <a:p>
            <a:pPr marL="0" indent="0">
              <a:buNone/>
            </a:pPr>
            <a:r>
              <a:rPr lang="en-US" sz="3000" dirty="0"/>
              <a:t>4. Ongoing liaison with local researchers (</a:t>
            </a:r>
            <a:r>
              <a:rPr lang="en-US" sz="3000" i="1" dirty="0"/>
              <a:t>we hope to make at least one visit to each city</a:t>
            </a:r>
            <a:r>
              <a:rPr lang="en-US" sz="3000" dirty="0"/>
              <a:t>)</a:t>
            </a:r>
          </a:p>
          <a:p>
            <a:pPr marL="0" indent="0">
              <a:buNone/>
            </a:pPr>
            <a:r>
              <a:rPr lang="en-US" sz="3000" dirty="0"/>
              <a:t>5. Collation and analysis of data from all 13 Cities</a:t>
            </a:r>
          </a:p>
          <a:p>
            <a:pPr marL="0" indent="0">
              <a:buNone/>
            </a:pPr>
            <a:r>
              <a:rPr lang="en-US" sz="3000" dirty="0"/>
              <a:t>6. </a:t>
            </a:r>
            <a:r>
              <a:rPr lang="en-GB" sz="3000" dirty="0"/>
              <a:t>Interim and Final Reports:</a:t>
            </a:r>
          </a:p>
          <a:p>
            <a:pPr lvl="0">
              <a:buFont typeface="Wingdings" pitchFamily="2" charset="2"/>
              <a:buChar char="Ø"/>
            </a:pPr>
            <a:r>
              <a:rPr lang="en-GB" dirty="0"/>
              <a:t>the key components of success, and failure, across the cities - including those that are common across the cities and those which are distinctive to particular contexts</a:t>
            </a:r>
          </a:p>
          <a:p>
            <a:pPr lvl="0">
              <a:buFont typeface="Wingdings" pitchFamily="2" charset="2"/>
              <a:buChar char="Ø"/>
            </a:pPr>
            <a:r>
              <a:rPr lang="en-GB" dirty="0"/>
              <a:t>the added value of the IGH programme, and how this can be maximised</a:t>
            </a:r>
          </a:p>
          <a:p>
            <a:pPr lvl="0">
              <a:buFont typeface="Wingdings" pitchFamily="2" charset="2"/>
              <a:buChar char="Ø"/>
            </a:pPr>
            <a:r>
              <a:rPr lang="en-GB" dirty="0"/>
              <a:t>main lessons for future cohorts of cities  </a:t>
            </a:r>
          </a:p>
          <a:p>
            <a:pPr marL="0" indent="0">
              <a:buNone/>
            </a:pPr>
            <a:endParaRPr lang="en-US" sz="3000" dirty="0"/>
          </a:p>
          <a:p>
            <a:pPr marL="0" indent="0">
              <a:buNone/>
            </a:pPr>
            <a:endParaRPr lang="en-US" sz="2800" i="1" dirty="0"/>
          </a:p>
        </p:txBody>
      </p:sp>
    </p:spTree>
    <p:extLst>
      <p:ext uri="{BB962C8B-B14F-4D97-AF65-F5344CB8AC3E}">
        <p14:creationId xmlns:p14="http://schemas.microsoft.com/office/powerpoint/2010/main" val="2524545887"/>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Timetable</a:t>
            </a:r>
          </a:p>
        </p:txBody>
      </p:sp>
      <p:sp>
        <p:nvSpPr>
          <p:cNvPr id="3" name="Inhaltsplatzhalter 2"/>
          <p:cNvSpPr>
            <a:spLocks noGrp="1"/>
          </p:cNvSpPr>
          <p:nvPr>
            <p:ph idx="1"/>
          </p:nvPr>
        </p:nvSpPr>
        <p:spPr>
          <a:xfrm>
            <a:off x="609600" y="1600200"/>
            <a:ext cx="11343051" cy="4997152"/>
          </a:xfrm>
        </p:spPr>
        <p:txBody>
          <a:bodyPr>
            <a:normAutofit/>
          </a:bodyPr>
          <a:lstStyle/>
          <a:p>
            <a:pPr>
              <a:buFont typeface="Wingdings" pitchFamily="2" charset="2"/>
              <a:buChar char="Ø"/>
            </a:pPr>
            <a:r>
              <a:rPr lang="en-US" sz="3000" dirty="0"/>
              <a:t>September-November 2019: Tasks 1-3</a:t>
            </a:r>
          </a:p>
          <a:p>
            <a:pPr>
              <a:buFont typeface="Wingdings" pitchFamily="2" charset="2"/>
              <a:buChar char="Ø"/>
            </a:pPr>
            <a:r>
              <a:rPr lang="de-DE" sz="3000" dirty="0" err="1"/>
              <a:t>December</a:t>
            </a:r>
            <a:r>
              <a:rPr lang="de-DE" sz="3000" dirty="0"/>
              <a:t>- April 2020: Task 4-5</a:t>
            </a:r>
          </a:p>
          <a:p>
            <a:pPr lvl="0">
              <a:buFont typeface="Wingdings" pitchFamily="2" charset="2"/>
              <a:buChar char="Ø"/>
            </a:pPr>
            <a:r>
              <a:rPr lang="en-GB" sz="2800" dirty="0"/>
              <a:t>May 2020: Interim Report</a:t>
            </a:r>
            <a:endParaRPr lang="en-GB" sz="2400" dirty="0"/>
          </a:p>
          <a:p>
            <a:pPr lvl="0">
              <a:buFont typeface="Wingdings" pitchFamily="2" charset="2"/>
              <a:buChar char="Ø"/>
            </a:pPr>
            <a:r>
              <a:rPr lang="en-GB" sz="2800" dirty="0"/>
              <a:t>June 2020- May 2021: Tasks 4-5</a:t>
            </a:r>
            <a:endParaRPr lang="en-GB" sz="2400" dirty="0"/>
          </a:p>
          <a:p>
            <a:pPr lvl="0">
              <a:buFont typeface="Wingdings" pitchFamily="2" charset="2"/>
              <a:buChar char="Ø"/>
            </a:pPr>
            <a:r>
              <a:rPr lang="en-GB" sz="2800" dirty="0"/>
              <a:t>June 2021: Final Report</a:t>
            </a:r>
            <a:endParaRPr lang="en-GB" sz="2400" dirty="0"/>
          </a:p>
          <a:p>
            <a:pPr marL="0" indent="0">
              <a:buNone/>
            </a:pPr>
            <a:endParaRPr lang="en-GB" sz="2400" dirty="0"/>
          </a:p>
          <a:p>
            <a:pPr lvl="1"/>
            <a:endParaRPr lang="en-US" sz="2800" dirty="0"/>
          </a:p>
        </p:txBody>
      </p:sp>
    </p:spTree>
    <p:extLst>
      <p:ext uri="{BB962C8B-B14F-4D97-AF65-F5344CB8AC3E}">
        <p14:creationId xmlns:p14="http://schemas.microsoft.com/office/powerpoint/2010/main" val="1977588738"/>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Staff involved</a:t>
            </a:r>
          </a:p>
        </p:txBody>
      </p:sp>
      <p:sp>
        <p:nvSpPr>
          <p:cNvPr id="3" name="Inhaltsplatzhalter 2"/>
          <p:cNvSpPr>
            <a:spLocks noGrp="1"/>
          </p:cNvSpPr>
          <p:nvPr>
            <p:ph idx="1"/>
          </p:nvPr>
        </p:nvSpPr>
        <p:spPr>
          <a:xfrm>
            <a:off x="609600" y="1600200"/>
            <a:ext cx="11343051" cy="4997152"/>
          </a:xfrm>
        </p:spPr>
        <p:txBody>
          <a:bodyPr>
            <a:normAutofit/>
          </a:bodyPr>
          <a:lstStyle/>
          <a:p>
            <a:r>
              <a:rPr lang="en-US" sz="3000" dirty="0"/>
              <a:t>Suzanne Fitzpatrick (HWU) – lead overall project + 2 cities</a:t>
            </a:r>
          </a:p>
          <a:p>
            <a:r>
              <a:rPr lang="de-DE" sz="3000" dirty="0"/>
              <a:t>Volker Busch-</a:t>
            </a:r>
            <a:r>
              <a:rPr lang="de-DE" sz="3000" dirty="0" err="1"/>
              <a:t>Geertsema</a:t>
            </a:r>
            <a:r>
              <a:rPr lang="de-DE" sz="3000" dirty="0"/>
              <a:t> (GISS) – </a:t>
            </a:r>
            <a:r>
              <a:rPr lang="de-DE" sz="3000" dirty="0" err="1"/>
              <a:t>co</a:t>
            </a:r>
            <a:r>
              <a:rPr lang="de-DE" sz="3000" dirty="0"/>
              <a:t>-lead </a:t>
            </a:r>
            <a:r>
              <a:rPr lang="de-DE" sz="3000" dirty="0" err="1"/>
              <a:t>project</a:t>
            </a:r>
            <a:r>
              <a:rPr lang="de-DE" sz="3000" dirty="0"/>
              <a:t> + 4 </a:t>
            </a:r>
            <a:r>
              <a:rPr lang="de-DE" sz="3000" dirty="0" err="1"/>
              <a:t>cities</a:t>
            </a:r>
            <a:r>
              <a:rPr lang="de-DE" sz="3000" dirty="0"/>
              <a:t> </a:t>
            </a:r>
          </a:p>
          <a:p>
            <a:r>
              <a:rPr lang="de-DE" sz="3000" dirty="0"/>
              <a:t>Beth Watts (HWU) – </a:t>
            </a:r>
            <a:r>
              <a:rPr lang="de-DE" sz="3000" dirty="0" err="1"/>
              <a:t>lead</a:t>
            </a:r>
            <a:r>
              <a:rPr lang="de-DE" sz="3000" dirty="0"/>
              <a:t> on 4 </a:t>
            </a:r>
            <a:r>
              <a:rPr lang="de-DE" sz="3000" dirty="0" err="1"/>
              <a:t>cities</a:t>
            </a:r>
            <a:r>
              <a:rPr lang="de-DE" sz="3000" dirty="0"/>
              <a:t> </a:t>
            </a:r>
          </a:p>
          <a:p>
            <a:r>
              <a:rPr lang="de-DE" sz="3000" dirty="0"/>
              <a:t>Jenny Wood (HWU) – </a:t>
            </a:r>
            <a:r>
              <a:rPr lang="de-DE" sz="3000" dirty="0" err="1"/>
              <a:t>lead</a:t>
            </a:r>
            <a:r>
              <a:rPr lang="de-DE" sz="3000" dirty="0"/>
              <a:t> on 3 </a:t>
            </a:r>
            <a:r>
              <a:rPr lang="de-DE" sz="3000" dirty="0" err="1"/>
              <a:t>cities</a:t>
            </a:r>
            <a:r>
              <a:rPr lang="de-DE" sz="3000" dirty="0"/>
              <a:t> </a:t>
            </a:r>
          </a:p>
          <a:p>
            <a:r>
              <a:rPr lang="de-DE" sz="3000" dirty="0"/>
              <a:t>Marie Reichenbach (GISS) – will </a:t>
            </a:r>
            <a:r>
              <a:rPr lang="de-DE" sz="3000" dirty="0" err="1"/>
              <a:t>support</a:t>
            </a:r>
            <a:r>
              <a:rPr lang="de-DE" sz="3000" dirty="0"/>
              <a:t> </a:t>
            </a:r>
            <a:r>
              <a:rPr lang="de-DE" sz="3000" dirty="0" err="1"/>
              <a:t>Volker‘s</a:t>
            </a:r>
            <a:r>
              <a:rPr lang="de-DE" sz="3000" dirty="0"/>
              <a:t> </a:t>
            </a:r>
            <a:r>
              <a:rPr lang="de-DE" sz="3000" dirty="0" err="1"/>
              <a:t>work</a:t>
            </a:r>
            <a:endParaRPr lang="de-DE" sz="3000" dirty="0"/>
          </a:p>
          <a:p>
            <a:r>
              <a:rPr lang="de-DE" sz="3000" dirty="0"/>
              <a:t>Jill </a:t>
            </a:r>
            <a:r>
              <a:rPr lang="de-DE" sz="3000" dirty="0" err="1"/>
              <a:t>McIntyre</a:t>
            </a:r>
            <a:r>
              <a:rPr lang="de-DE" sz="3000" dirty="0"/>
              <a:t> – </a:t>
            </a:r>
            <a:r>
              <a:rPr lang="de-DE" sz="3000" dirty="0" err="1"/>
              <a:t>project</a:t>
            </a:r>
            <a:r>
              <a:rPr lang="de-DE" sz="3000" dirty="0"/>
              <a:t> </a:t>
            </a:r>
            <a:r>
              <a:rPr lang="de-DE" sz="3000" dirty="0" err="1"/>
              <a:t>coordination</a:t>
            </a:r>
            <a:r>
              <a:rPr lang="de-DE" sz="3000" dirty="0"/>
              <a:t>, </a:t>
            </a:r>
            <a:r>
              <a:rPr lang="de-DE" sz="3000" dirty="0" err="1"/>
              <a:t>administration</a:t>
            </a:r>
            <a:r>
              <a:rPr lang="de-DE" sz="3000" dirty="0"/>
              <a:t>, </a:t>
            </a:r>
            <a:r>
              <a:rPr lang="de-DE" sz="3000" dirty="0" err="1"/>
              <a:t>liaison</a:t>
            </a:r>
            <a:r>
              <a:rPr lang="de-DE" sz="3000" dirty="0"/>
              <a:t> </a:t>
            </a:r>
            <a:endParaRPr lang="en-US" sz="3000" dirty="0"/>
          </a:p>
        </p:txBody>
      </p:sp>
    </p:spTree>
    <p:extLst>
      <p:ext uri="{BB962C8B-B14F-4D97-AF65-F5344CB8AC3E}">
        <p14:creationId xmlns:p14="http://schemas.microsoft.com/office/powerpoint/2010/main" val="3911318687"/>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984" y="389843"/>
            <a:ext cx="10515600" cy="1080000"/>
          </a:xfrm>
        </p:spPr>
        <p:txBody>
          <a:bodyPr>
            <a:normAutofit/>
          </a:bodyPr>
          <a:lstStyle/>
          <a:p>
            <a:r>
              <a:rPr lang="en-GB" dirty="0" err="1"/>
              <a:t>Corra</a:t>
            </a:r>
            <a:r>
              <a:rPr lang="en-GB" dirty="0"/>
              <a:t> Foundation Small Grants Programme</a:t>
            </a:r>
          </a:p>
        </p:txBody>
      </p:sp>
      <p:sp>
        <p:nvSpPr>
          <p:cNvPr id="3" name="Inhaltsplatzhalter 2"/>
          <p:cNvSpPr>
            <a:spLocks noGrp="1"/>
          </p:cNvSpPr>
          <p:nvPr>
            <p:ph idx="1"/>
          </p:nvPr>
        </p:nvSpPr>
        <p:spPr>
          <a:xfrm>
            <a:off x="609600" y="1600200"/>
            <a:ext cx="11343051" cy="4997152"/>
          </a:xfrm>
        </p:spPr>
        <p:txBody>
          <a:bodyPr>
            <a:normAutofit/>
          </a:bodyPr>
          <a:lstStyle/>
          <a:p>
            <a:r>
              <a:rPr lang="en-GB" dirty="0" err="1"/>
              <a:t>Corra</a:t>
            </a:r>
            <a:r>
              <a:rPr lang="en-GB" dirty="0"/>
              <a:t> Foundation is an charitable foundation with a 30 year history of grant-making and a relationship-based approach to supporting groups and organisations</a:t>
            </a:r>
          </a:p>
          <a:p>
            <a:r>
              <a:rPr lang="en-GB"/>
              <a:t>Oak </a:t>
            </a:r>
            <a:r>
              <a:rPr lang="en-GB" dirty="0"/>
              <a:t>has made available £50,000 to be administered by </a:t>
            </a:r>
            <a:r>
              <a:rPr lang="en-GB" dirty="0" err="1"/>
              <a:t>Corra</a:t>
            </a:r>
            <a:r>
              <a:rPr lang="en-GB" dirty="0"/>
              <a:t> to support local research teams (mainly in Global South)</a:t>
            </a:r>
          </a:p>
          <a:p>
            <a:r>
              <a:rPr lang="en-GB" dirty="0"/>
              <a:t>The central research team will work with local researchers, and liaise with </a:t>
            </a:r>
            <a:r>
              <a:rPr lang="en-GB" dirty="0" err="1"/>
              <a:t>Corra</a:t>
            </a:r>
            <a:r>
              <a:rPr lang="en-GB" dirty="0"/>
              <a:t>, in developing bespoke specifications of the data to be delivered using these funds</a:t>
            </a:r>
          </a:p>
          <a:p>
            <a:r>
              <a:rPr lang="en-GB" dirty="0"/>
              <a:t>The central team will check that the data submitted by the local researchers meets the agreed specifications, and liaise with </a:t>
            </a:r>
            <a:r>
              <a:rPr lang="en-GB" dirty="0" err="1"/>
              <a:t>Corra</a:t>
            </a:r>
            <a:r>
              <a:rPr lang="en-GB" dirty="0"/>
              <a:t> about releasing the funds</a:t>
            </a:r>
          </a:p>
        </p:txBody>
      </p:sp>
    </p:spTree>
    <p:extLst>
      <p:ext uri="{BB962C8B-B14F-4D97-AF65-F5344CB8AC3E}">
        <p14:creationId xmlns:p14="http://schemas.microsoft.com/office/powerpoint/2010/main" val="1639645111"/>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9" name="Rectangle 9"/>
          <p:cNvSpPr>
            <a:spLocks noGrp="1" noChangeArrowheads="1"/>
          </p:cNvSpPr>
          <p:nvPr>
            <p:ph type="title"/>
          </p:nvPr>
        </p:nvSpPr>
        <p:spPr/>
        <p:txBody>
          <a:bodyPr/>
          <a:lstStyle/>
          <a:p>
            <a:r>
              <a:rPr lang="en-GB" dirty="0"/>
              <a:t>Outline of Presentation</a:t>
            </a:r>
          </a:p>
        </p:txBody>
      </p:sp>
      <p:sp>
        <p:nvSpPr>
          <p:cNvPr id="16387" name="Rectangle 10"/>
          <p:cNvSpPr>
            <a:spLocks noGrp="1" noChangeArrowheads="1"/>
          </p:cNvSpPr>
          <p:nvPr>
            <p:ph idx="1"/>
          </p:nvPr>
        </p:nvSpPr>
        <p:spPr>
          <a:xfrm>
            <a:off x="838200" y="1369732"/>
            <a:ext cx="10515600" cy="4930268"/>
          </a:xfrm>
        </p:spPr>
        <p:txBody>
          <a:bodyPr>
            <a:normAutofit/>
          </a:bodyPr>
          <a:lstStyle/>
          <a:p>
            <a:r>
              <a:rPr lang="en-GB" sz="3200" dirty="0"/>
              <a:t>Background</a:t>
            </a:r>
          </a:p>
          <a:p>
            <a:r>
              <a:rPr lang="en-GB" sz="3200" dirty="0"/>
              <a:t>Definitions</a:t>
            </a:r>
          </a:p>
          <a:p>
            <a:r>
              <a:rPr lang="en-GB" sz="3200" dirty="0"/>
              <a:t>Measurement</a:t>
            </a:r>
          </a:p>
          <a:p>
            <a:r>
              <a:rPr lang="en-GB" sz="3200" dirty="0"/>
              <a:t>Research questions</a:t>
            </a:r>
          </a:p>
          <a:p>
            <a:r>
              <a:rPr lang="en-GB" sz="3200" dirty="0"/>
              <a:t>Methods</a:t>
            </a:r>
          </a:p>
          <a:p>
            <a:r>
              <a:rPr lang="en-GB" sz="3200" dirty="0"/>
              <a:t>Tasks</a:t>
            </a:r>
          </a:p>
          <a:p>
            <a:r>
              <a:rPr lang="en-GB" sz="3200" dirty="0"/>
              <a:t>Timing</a:t>
            </a:r>
          </a:p>
          <a:p>
            <a:r>
              <a:rPr lang="en-GB" sz="3200" dirty="0"/>
              <a:t>Small grants programme</a:t>
            </a:r>
          </a:p>
        </p:txBody>
      </p:sp>
    </p:spTree>
    <p:extLst>
      <p:ext uri="{BB962C8B-B14F-4D97-AF65-F5344CB8AC3E}">
        <p14:creationId xmlns:p14="http://schemas.microsoft.com/office/powerpoint/2010/main" val="3887369835"/>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Background</a:t>
            </a:r>
          </a:p>
        </p:txBody>
      </p:sp>
      <p:sp>
        <p:nvSpPr>
          <p:cNvPr id="3" name="Inhaltsplatzhalter 2"/>
          <p:cNvSpPr>
            <a:spLocks noGrp="1"/>
          </p:cNvSpPr>
          <p:nvPr>
            <p:ph idx="1"/>
          </p:nvPr>
        </p:nvSpPr>
        <p:spPr>
          <a:xfrm>
            <a:off x="609600" y="1600200"/>
            <a:ext cx="11343051" cy="4997152"/>
          </a:xfrm>
        </p:spPr>
        <p:txBody>
          <a:bodyPr>
            <a:normAutofit lnSpcReduction="10000"/>
          </a:bodyPr>
          <a:lstStyle/>
          <a:p>
            <a:r>
              <a:rPr lang="en-US" sz="3000" dirty="0"/>
              <a:t>Project will monitor progress towards the achievement of goals set by Vanguard Cities to end or reduce street homelessness by 31</a:t>
            </a:r>
            <a:r>
              <a:rPr lang="en-US" sz="3000" baseline="30000" dirty="0"/>
              <a:t>st</a:t>
            </a:r>
            <a:r>
              <a:rPr lang="en-US" sz="3000" dirty="0"/>
              <a:t> December 2020, and evaluate </a:t>
            </a:r>
            <a:r>
              <a:rPr lang="en-US" sz="3000" i="1" dirty="0"/>
              <a:t>how</a:t>
            </a:r>
            <a:r>
              <a:rPr lang="en-US" sz="3000" dirty="0"/>
              <a:t> these goals are achieved. </a:t>
            </a:r>
          </a:p>
          <a:p>
            <a:r>
              <a:rPr lang="en-US" sz="3000" dirty="0">
                <a:solidFill>
                  <a:prstClr val="black"/>
                </a:solidFill>
              </a:rPr>
              <a:t>Monitoring progress requires: </a:t>
            </a:r>
          </a:p>
          <a:p>
            <a:pPr lvl="1"/>
            <a:r>
              <a:rPr lang="en-US" sz="2800" dirty="0">
                <a:solidFill>
                  <a:prstClr val="black"/>
                </a:solidFill>
              </a:rPr>
              <a:t>a clear definition of what it means to “end homelessness”, and</a:t>
            </a:r>
          </a:p>
          <a:p>
            <a:pPr lvl="1"/>
            <a:r>
              <a:rPr lang="en-US" sz="2800" dirty="0">
                <a:solidFill>
                  <a:prstClr val="black"/>
                </a:solidFill>
              </a:rPr>
              <a:t>a reliable means of measuring trends in street homelessness and progress towards the specified goal </a:t>
            </a:r>
          </a:p>
          <a:p>
            <a:pPr lvl="0"/>
            <a:r>
              <a:rPr lang="en-US" sz="3000" dirty="0">
                <a:solidFill>
                  <a:prstClr val="black"/>
                </a:solidFill>
              </a:rPr>
              <a:t>Evaluation requires: </a:t>
            </a:r>
          </a:p>
          <a:p>
            <a:pPr lvl="1"/>
            <a:r>
              <a:rPr lang="en-US" sz="2800" dirty="0">
                <a:solidFill>
                  <a:prstClr val="black"/>
                </a:solidFill>
              </a:rPr>
              <a:t>in-depth, qualitative case study work</a:t>
            </a:r>
          </a:p>
          <a:p>
            <a:pPr lvl="1"/>
            <a:r>
              <a:rPr lang="en-US" sz="2800" dirty="0">
                <a:solidFill>
                  <a:prstClr val="black"/>
                </a:solidFill>
              </a:rPr>
              <a:t>realistic evaluation: “What works, for whom, in what circumstances?” </a:t>
            </a:r>
          </a:p>
          <a:p>
            <a:pPr lvl="0"/>
            <a:r>
              <a:rPr lang="en-US" sz="3000" dirty="0">
                <a:solidFill>
                  <a:srgbClr val="171616"/>
                </a:solidFill>
              </a:rPr>
              <a:t>Funding (by Oak foundation) was confirmed end of last week.</a:t>
            </a:r>
          </a:p>
          <a:p>
            <a:pPr lvl="1"/>
            <a:endParaRPr lang="en-US" sz="2800" dirty="0">
              <a:solidFill>
                <a:prstClr val="black"/>
              </a:solidFill>
            </a:endParaRPr>
          </a:p>
          <a:p>
            <a:pPr lvl="1"/>
            <a:endParaRPr lang="en-US" sz="2800" dirty="0">
              <a:solidFill>
                <a:prstClr val="black"/>
              </a:solidFill>
            </a:endParaRPr>
          </a:p>
          <a:p>
            <a:pPr marL="432000" lvl="1" indent="0">
              <a:buNone/>
            </a:pPr>
            <a:endParaRPr lang="en-US" sz="2800" dirty="0">
              <a:solidFill>
                <a:prstClr val="black"/>
              </a:solidFill>
            </a:endParaRPr>
          </a:p>
          <a:p>
            <a:pPr marL="0" lvl="0" indent="0">
              <a:buNone/>
            </a:pPr>
            <a:endParaRPr lang="en-US" sz="2200" dirty="0"/>
          </a:p>
          <a:p>
            <a:pPr lvl="0"/>
            <a:endParaRPr lang="en-US" sz="2600" dirty="0">
              <a:solidFill>
                <a:prstClr val="black"/>
              </a:solidFill>
            </a:endParaRPr>
          </a:p>
        </p:txBody>
      </p:sp>
    </p:spTree>
    <p:extLst>
      <p:ext uri="{BB962C8B-B14F-4D97-AF65-F5344CB8AC3E}">
        <p14:creationId xmlns:p14="http://schemas.microsoft.com/office/powerpoint/2010/main" val="1548550445"/>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984" y="389843"/>
            <a:ext cx="10515600" cy="1080000"/>
          </a:xfrm>
        </p:spPr>
        <p:txBody>
          <a:bodyPr>
            <a:normAutofit/>
          </a:bodyPr>
          <a:lstStyle/>
          <a:p>
            <a:r>
              <a:rPr lang="en-GB" dirty="0"/>
              <a:t>Goals</a:t>
            </a:r>
          </a:p>
        </p:txBody>
      </p:sp>
      <p:sp>
        <p:nvSpPr>
          <p:cNvPr id="3" name="Inhaltsplatzhalter 2"/>
          <p:cNvSpPr>
            <a:spLocks noGrp="1"/>
          </p:cNvSpPr>
          <p:nvPr>
            <p:ph idx="1"/>
          </p:nvPr>
        </p:nvSpPr>
        <p:spPr>
          <a:xfrm>
            <a:off x="609600" y="1600200"/>
            <a:ext cx="11343051" cy="4997152"/>
          </a:xfrm>
        </p:spPr>
        <p:txBody>
          <a:bodyPr>
            <a:normAutofit/>
          </a:bodyPr>
          <a:lstStyle/>
          <a:p>
            <a:r>
              <a:rPr lang="en-US" sz="3000" dirty="0"/>
              <a:t>All Vanguard Cities selected one of the following goals in IGH’s </a:t>
            </a:r>
            <a:r>
              <a:rPr lang="en-US" sz="3000" i="1" dirty="0"/>
              <a:t>A Place to Call Home </a:t>
            </a:r>
            <a:r>
              <a:rPr lang="en-US" sz="3000" dirty="0"/>
              <a:t>initiative </a:t>
            </a:r>
          </a:p>
          <a:p>
            <a:pPr lvl="1"/>
            <a:r>
              <a:rPr lang="en-US" sz="2800" dirty="0"/>
              <a:t>To end street homelessness across the entire city.</a:t>
            </a:r>
          </a:p>
          <a:p>
            <a:pPr lvl="1"/>
            <a:r>
              <a:rPr lang="en-US" sz="2800" dirty="0"/>
              <a:t>To end street homelessness in a particular </a:t>
            </a:r>
            <a:r>
              <a:rPr lang="en-US" sz="2800" dirty="0" err="1"/>
              <a:t>neighbourhood</a:t>
            </a:r>
            <a:r>
              <a:rPr lang="en-US" sz="2800" dirty="0"/>
              <a:t> or within a certain subpopulation of the city.</a:t>
            </a:r>
          </a:p>
          <a:p>
            <a:pPr lvl="1"/>
            <a:r>
              <a:rPr lang="en-US" sz="2800" dirty="0"/>
              <a:t>To achieve a specified reduction in street homelessness in the city of 25%, 50% or 75%.</a:t>
            </a:r>
          </a:p>
          <a:p>
            <a:r>
              <a:rPr lang="en-GB" sz="3000" dirty="0"/>
              <a:t>“Street homelessness” was defined as sleeping in the circumstances described in Categories 1a-d of the IGH ‘Global Homelessness Framework’ (see next slide), where relevant adding those living in tents/encampments.</a:t>
            </a:r>
          </a:p>
        </p:txBody>
      </p:sp>
    </p:spTree>
    <p:extLst>
      <p:ext uri="{BB962C8B-B14F-4D97-AF65-F5344CB8AC3E}">
        <p14:creationId xmlns:p14="http://schemas.microsoft.com/office/powerpoint/2010/main" val="1362260379"/>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09600" y="396000"/>
            <a:ext cx="10972800" cy="612000"/>
          </a:xfrm>
        </p:spPr>
        <p:txBody>
          <a:bodyPr>
            <a:noAutofit/>
          </a:bodyPr>
          <a:lstStyle/>
          <a:p>
            <a:r>
              <a:rPr lang="en-US" sz="3600" dirty="0"/>
              <a:t>IGH Global Framework For Understanding Homelessness</a:t>
            </a:r>
            <a:endParaRPr lang="de-DE" sz="3600" dirty="0"/>
          </a:p>
        </p:txBody>
      </p:sp>
      <p:graphicFrame>
        <p:nvGraphicFramePr>
          <p:cNvPr id="5" name="Tabelle 4"/>
          <p:cNvGraphicFramePr>
            <a:graphicFrameLocks noGrp="1"/>
          </p:cNvGraphicFramePr>
          <p:nvPr>
            <p:extLst>
              <p:ext uri="{D42A27DB-BD31-4B8C-83A1-F6EECF244321}">
                <p14:modId xmlns:p14="http://schemas.microsoft.com/office/powerpoint/2010/main" val="2609039095"/>
              </p:ext>
            </p:extLst>
          </p:nvPr>
        </p:nvGraphicFramePr>
        <p:xfrm>
          <a:off x="528000" y="1620000"/>
          <a:ext cx="11280000" cy="3780000"/>
        </p:xfrm>
        <a:graphic>
          <a:graphicData uri="http://schemas.openxmlformats.org/drawingml/2006/table">
            <a:tbl>
              <a:tblPr firstRow="1" firstCol="1" lastRow="1" lastCol="1" bandRow="1" bandCol="1"/>
              <a:tblGrid>
                <a:gridCol w="576000">
                  <a:extLst>
                    <a:ext uri="{9D8B030D-6E8A-4147-A177-3AD203B41FA5}">
                      <a16:colId xmlns:a16="http://schemas.microsoft.com/office/drawing/2014/main" val="20000"/>
                    </a:ext>
                  </a:extLst>
                </a:gridCol>
                <a:gridCol w="2400000">
                  <a:extLst>
                    <a:ext uri="{9D8B030D-6E8A-4147-A177-3AD203B41FA5}">
                      <a16:colId xmlns:a16="http://schemas.microsoft.com/office/drawing/2014/main" val="20001"/>
                    </a:ext>
                  </a:extLst>
                </a:gridCol>
                <a:gridCol w="816000">
                  <a:extLst>
                    <a:ext uri="{9D8B030D-6E8A-4147-A177-3AD203B41FA5}">
                      <a16:colId xmlns:a16="http://schemas.microsoft.com/office/drawing/2014/main" val="20002"/>
                    </a:ext>
                  </a:extLst>
                </a:gridCol>
                <a:gridCol w="7488000">
                  <a:extLst>
                    <a:ext uri="{9D8B030D-6E8A-4147-A177-3AD203B41FA5}">
                      <a16:colId xmlns:a16="http://schemas.microsoft.com/office/drawing/2014/main" val="20003"/>
                    </a:ext>
                  </a:extLst>
                </a:gridCol>
              </a:tblGrid>
              <a:tr h="432000">
                <a:tc>
                  <a:txBody>
                    <a:bodyPr/>
                    <a:lstStyle/>
                    <a:p>
                      <a:pPr marL="0" algn="ctr">
                        <a:lnSpc>
                          <a:spcPct val="100000"/>
                        </a:lnSpc>
                        <a:spcBef>
                          <a:spcPts val="0"/>
                        </a:spcBef>
                        <a:spcAft>
                          <a:spcPts val="0"/>
                        </a:spcAft>
                        <a:tabLst>
                          <a:tab pos="342900" algn="l"/>
                        </a:tabLst>
                      </a:pPr>
                      <a:r>
                        <a:rPr lang="en-GB" sz="2000" b="1" dirty="0">
                          <a:effectLst/>
                          <a:latin typeface="Arial"/>
                          <a:ea typeface="Times New Roman"/>
                          <a:cs typeface="Times New Roman"/>
                        </a:rPr>
                        <a:t> </a:t>
                      </a:r>
                      <a:endParaRPr lang="de-DE" sz="2000" dirty="0">
                        <a:effectLst/>
                        <a:latin typeface="Calibri"/>
                        <a:ea typeface="Calibri"/>
                        <a:cs typeface="Times New Roman"/>
                      </a:endParaRPr>
                    </a:p>
                  </a:txBody>
                  <a:tcPr marL="48000" marR="48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algn="l">
                        <a:lnSpc>
                          <a:spcPct val="100000"/>
                        </a:lnSpc>
                        <a:spcBef>
                          <a:spcPts val="0"/>
                        </a:spcBef>
                        <a:spcAft>
                          <a:spcPts val="0"/>
                        </a:spcAft>
                        <a:tabLst>
                          <a:tab pos="342900" algn="l"/>
                        </a:tabLst>
                      </a:pPr>
                      <a:r>
                        <a:rPr lang="en-GB" sz="2000" b="1" dirty="0">
                          <a:effectLst/>
                          <a:latin typeface="Arial"/>
                          <a:ea typeface="Times New Roman"/>
                          <a:cs typeface="Times New Roman"/>
                        </a:rPr>
                        <a:t>Category</a:t>
                      </a:r>
                      <a:endParaRPr lang="de-DE" sz="2000" dirty="0">
                        <a:effectLst/>
                        <a:latin typeface="Calibri"/>
                        <a:ea typeface="Calibri"/>
                        <a:cs typeface="Times New Roman"/>
                      </a:endParaRPr>
                    </a:p>
                  </a:txBody>
                  <a:tcPr marL="48000" marR="48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algn="l">
                        <a:lnSpc>
                          <a:spcPct val="100000"/>
                        </a:lnSpc>
                        <a:spcBef>
                          <a:spcPts val="0"/>
                        </a:spcBef>
                        <a:spcAft>
                          <a:spcPts val="0"/>
                        </a:spcAft>
                        <a:tabLst>
                          <a:tab pos="342900" algn="l"/>
                        </a:tabLst>
                      </a:pPr>
                      <a:r>
                        <a:rPr lang="en-GB" sz="2000" b="1" dirty="0">
                          <a:effectLst/>
                          <a:latin typeface="Arial"/>
                          <a:ea typeface="Times New Roman"/>
                          <a:cs typeface="Times New Roman"/>
                        </a:rPr>
                        <a:t> </a:t>
                      </a:r>
                      <a:endParaRPr lang="de-DE" sz="2000" dirty="0">
                        <a:effectLst/>
                        <a:latin typeface="Calibri"/>
                        <a:ea typeface="Calibri"/>
                        <a:cs typeface="Times New Roman"/>
                      </a:endParaRPr>
                    </a:p>
                  </a:txBody>
                  <a:tcPr marL="48000" marR="48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0" algn="l">
                        <a:lnSpc>
                          <a:spcPct val="100000"/>
                        </a:lnSpc>
                        <a:spcBef>
                          <a:spcPts val="0"/>
                        </a:spcBef>
                        <a:spcAft>
                          <a:spcPts val="0"/>
                        </a:spcAft>
                        <a:tabLst>
                          <a:tab pos="342900" algn="l"/>
                        </a:tabLst>
                      </a:pPr>
                      <a:r>
                        <a:rPr lang="en-GB" sz="2000" b="1" dirty="0">
                          <a:effectLst/>
                          <a:latin typeface="Arial"/>
                          <a:ea typeface="Times New Roman"/>
                          <a:cs typeface="Times New Roman"/>
                        </a:rPr>
                        <a:t>Subcategory</a:t>
                      </a:r>
                      <a:endParaRPr lang="de-DE" sz="2000" dirty="0">
                        <a:effectLst/>
                        <a:latin typeface="Calibri"/>
                        <a:ea typeface="Calibri"/>
                        <a:cs typeface="Times New Roman"/>
                      </a:endParaRPr>
                    </a:p>
                  </a:txBody>
                  <a:tcPr marL="48000" marR="48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900000">
                <a:tc rowSpan="4">
                  <a:txBody>
                    <a:bodyPr/>
                    <a:lstStyle/>
                    <a:p>
                      <a:pPr marL="0" algn="ctr">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1</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algn="l">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People without accommodation</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1 (a)</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algn="l">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People sleeping in the streets or in other open spaces (such as parks, railway embankments, under bridges, on river banks, in forests, </a:t>
                      </a:r>
                      <a:r>
                        <a:rPr lang="en-US" sz="1800" dirty="0" err="1">
                          <a:solidFill>
                            <a:srgbClr val="008000"/>
                          </a:solidFill>
                          <a:effectLst/>
                          <a:latin typeface="Arial"/>
                          <a:ea typeface="Times New Roman"/>
                          <a:cs typeface="Times New Roman"/>
                        </a:rPr>
                        <a:t>etc</a:t>
                      </a:r>
                      <a:r>
                        <a:rPr lang="en-US" sz="1800" dirty="0">
                          <a:solidFill>
                            <a:srgbClr val="008000"/>
                          </a:solidFill>
                          <a:effectLst/>
                          <a:latin typeface="Arial"/>
                          <a:ea typeface="Times New Roman"/>
                          <a:cs typeface="Times New Roman"/>
                        </a:rPr>
                        <a:t>).</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900000">
                <a:tc vMerge="1">
                  <a:txBody>
                    <a:bodyPr/>
                    <a:lstStyle/>
                    <a:p>
                      <a:endParaRPr lang="de-DE"/>
                    </a:p>
                  </a:txBody>
                  <a:tcPr/>
                </a:tc>
                <a:tc vMerge="1">
                  <a:txBody>
                    <a:bodyPr/>
                    <a:lstStyle/>
                    <a:p>
                      <a:endParaRPr lang="de-DE"/>
                    </a:p>
                  </a:txBody>
                  <a:tcPr/>
                </a:tc>
                <a:tc>
                  <a:txBody>
                    <a:bodyPr/>
                    <a:lstStyle/>
                    <a:p>
                      <a:pPr marL="0" algn="ctr">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1 (b)</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l">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People sleeping in public roofed spaces or buildings not intended for human habitation (such as bus and railway stations, taxi ranks, derelict buildings, public buildings, etc.)</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648000">
                <a:tc vMerge="1">
                  <a:txBody>
                    <a:bodyPr/>
                    <a:lstStyle/>
                    <a:p>
                      <a:endParaRPr lang="de-DE"/>
                    </a:p>
                  </a:txBody>
                  <a:tcPr/>
                </a:tc>
                <a:tc vMerge="1">
                  <a:txBody>
                    <a:bodyPr/>
                    <a:lstStyle/>
                    <a:p>
                      <a:endParaRPr lang="de-DE"/>
                    </a:p>
                  </a:txBody>
                  <a:tcPr/>
                </a:tc>
                <a:tc>
                  <a:txBody>
                    <a:bodyPr/>
                    <a:lstStyle/>
                    <a:p>
                      <a:pPr marL="0" algn="ctr">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1 (c)</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l">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People sleeping in their cars, rickshaws, open fishing boats and other forms of transport</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900000">
                <a:tc vMerge="1">
                  <a:txBody>
                    <a:bodyPr/>
                    <a:lstStyle/>
                    <a:p>
                      <a:endParaRPr lang="de-DE"/>
                    </a:p>
                  </a:txBody>
                  <a:tcPr/>
                </a:tc>
                <a:tc vMerge="1">
                  <a:txBody>
                    <a:bodyPr/>
                    <a:lstStyle/>
                    <a:p>
                      <a:endParaRPr lang="de-DE"/>
                    </a:p>
                  </a:txBody>
                  <a:tcPr/>
                </a:tc>
                <a:tc>
                  <a:txBody>
                    <a:bodyPr/>
                    <a:lstStyle/>
                    <a:p>
                      <a:pPr marL="0" algn="ctr">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1 (d)</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algn="l">
                        <a:lnSpc>
                          <a:spcPct val="100000"/>
                        </a:lnSpc>
                        <a:spcBef>
                          <a:spcPts val="0"/>
                        </a:spcBef>
                        <a:spcAft>
                          <a:spcPts val="0"/>
                        </a:spcAft>
                        <a:tabLst>
                          <a:tab pos="342900" algn="l"/>
                        </a:tabLst>
                      </a:pPr>
                      <a:r>
                        <a:rPr lang="en-US" sz="1800" dirty="0">
                          <a:solidFill>
                            <a:srgbClr val="008000"/>
                          </a:solidFill>
                          <a:effectLst/>
                          <a:latin typeface="Arial"/>
                          <a:ea typeface="Times New Roman"/>
                          <a:cs typeface="Times New Roman"/>
                        </a:rPr>
                        <a:t>'Pavement dwellers' - individuals or households who live on the street in a regular spot, usually with some form of makeshift cover.</a:t>
                      </a:r>
                      <a:endParaRPr lang="de-DE" sz="1800" dirty="0">
                        <a:solidFill>
                          <a:srgbClr val="008000"/>
                        </a:solidFill>
                        <a:effectLst/>
                        <a:latin typeface="Calibri"/>
                        <a:ea typeface="Calibri"/>
                        <a:cs typeface="Times New Roman"/>
                      </a:endParaRPr>
                    </a:p>
                  </a:txBody>
                  <a:tcPr marL="48000" marR="48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98585692"/>
      </p:ext>
    </p:extLst>
  </p:cSld>
  <p:clrMapOvr>
    <a:masterClrMapping/>
  </p:clrMapOvr>
  <mc:AlternateContent xmlns:mc="http://schemas.openxmlformats.org/markup-compatibility/2006" xmlns:p14="http://schemas.microsoft.com/office/powerpoint/2010/main">
    <mc:Choice Requires="p14">
      <p:transition p14:dur="25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Definitions</a:t>
            </a:r>
          </a:p>
        </p:txBody>
      </p:sp>
      <p:sp>
        <p:nvSpPr>
          <p:cNvPr id="3" name="Inhaltsplatzhalter 2"/>
          <p:cNvSpPr>
            <a:spLocks noGrp="1"/>
          </p:cNvSpPr>
          <p:nvPr>
            <p:ph idx="1"/>
          </p:nvPr>
        </p:nvSpPr>
        <p:spPr>
          <a:xfrm>
            <a:off x="609600" y="1600200"/>
            <a:ext cx="11343051" cy="4997152"/>
          </a:xfrm>
        </p:spPr>
        <p:txBody>
          <a:bodyPr>
            <a:normAutofit/>
          </a:bodyPr>
          <a:lstStyle/>
          <a:p>
            <a:r>
              <a:rPr lang="en-US" sz="3000" dirty="0"/>
              <a:t>Street homelessness has been successfully “ended” in a particular city – or in a specific </a:t>
            </a:r>
            <a:r>
              <a:rPr lang="en-US" sz="3000" dirty="0" err="1"/>
              <a:t>neighbourhood</a:t>
            </a:r>
            <a:r>
              <a:rPr lang="en-US" sz="3000" dirty="0"/>
              <a:t> or subgroup within that city - if there is nobody</a:t>
            </a:r>
            <a:r>
              <a:rPr lang="en-US" sz="3000" i="1" dirty="0"/>
              <a:t> </a:t>
            </a:r>
            <a:r>
              <a:rPr lang="en-US" sz="3000" dirty="0"/>
              <a:t>sleeping in the circumstances described above on an agreed date/during an agreed time window</a:t>
            </a:r>
          </a:p>
          <a:p>
            <a:r>
              <a:rPr lang="en-US" sz="3000" dirty="0"/>
              <a:t>Street homelessness has been successfully “reduced”, if the proportionate decrease in total numbers sleeping rough matches or exceeds the target set</a:t>
            </a:r>
            <a:endParaRPr lang="en-US" sz="2800" dirty="0"/>
          </a:p>
          <a:p>
            <a:pPr lvl="1"/>
            <a:endParaRPr lang="en-US" sz="2800" dirty="0"/>
          </a:p>
        </p:txBody>
      </p:sp>
    </p:spTree>
    <p:extLst>
      <p:ext uri="{BB962C8B-B14F-4D97-AF65-F5344CB8AC3E}">
        <p14:creationId xmlns:p14="http://schemas.microsoft.com/office/powerpoint/2010/main" val="1787132952"/>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Minimum Measurement Requirements</a:t>
            </a:r>
          </a:p>
        </p:txBody>
      </p:sp>
      <p:sp>
        <p:nvSpPr>
          <p:cNvPr id="3" name="Inhaltsplatzhalter 2"/>
          <p:cNvSpPr>
            <a:spLocks noGrp="1"/>
          </p:cNvSpPr>
          <p:nvPr>
            <p:ph idx="1"/>
          </p:nvPr>
        </p:nvSpPr>
        <p:spPr>
          <a:xfrm>
            <a:off x="609600" y="1600200"/>
            <a:ext cx="11343051" cy="4997152"/>
          </a:xfrm>
        </p:spPr>
        <p:txBody>
          <a:bodyPr>
            <a:normAutofit/>
          </a:bodyPr>
          <a:lstStyle/>
          <a:p>
            <a:r>
              <a:rPr lang="en-US" sz="3000" dirty="0"/>
              <a:t>Baseline, midpoint and final street counts (with complementary day time surveys), or alternatively use continuous data management systems which sufficiently cover the street population</a:t>
            </a:r>
          </a:p>
          <a:p>
            <a:r>
              <a:rPr lang="en-GB" sz="3000" dirty="0"/>
              <a:t>Clearly document methodology used</a:t>
            </a:r>
          </a:p>
          <a:p>
            <a:r>
              <a:rPr lang="en-GB" sz="3000" dirty="0"/>
              <a:t>Ensure coverage of street homelessness in the relevant city/neighbourhood/subgroup as completely as possible</a:t>
            </a:r>
          </a:p>
          <a:p>
            <a:r>
              <a:rPr lang="en-GB" sz="3000" dirty="0"/>
              <a:t>Prevent double counting</a:t>
            </a:r>
          </a:p>
          <a:p>
            <a:r>
              <a:rPr lang="en-GB" sz="3000" i="1" dirty="0"/>
              <a:t>Where possible, collect information about the total duration of street homelessness experienced by the individuals enumerated, and their basic characteristics</a:t>
            </a:r>
          </a:p>
        </p:txBody>
      </p:sp>
    </p:spTree>
    <p:extLst>
      <p:ext uri="{BB962C8B-B14F-4D97-AF65-F5344CB8AC3E}">
        <p14:creationId xmlns:p14="http://schemas.microsoft.com/office/powerpoint/2010/main" val="133557800"/>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Research questions I</a:t>
            </a:r>
          </a:p>
        </p:txBody>
      </p:sp>
      <p:sp>
        <p:nvSpPr>
          <p:cNvPr id="3" name="Inhaltsplatzhalter 2"/>
          <p:cNvSpPr>
            <a:spLocks noGrp="1"/>
          </p:cNvSpPr>
          <p:nvPr>
            <p:ph idx="1"/>
          </p:nvPr>
        </p:nvSpPr>
        <p:spPr>
          <a:xfrm>
            <a:off x="609600" y="1600200"/>
            <a:ext cx="11343051" cy="4997152"/>
          </a:xfrm>
        </p:spPr>
        <p:txBody>
          <a:bodyPr>
            <a:noAutofit/>
          </a:bodyPr>
          <a:lstStyle/>
          <a:p>
            <a:r>
              <a:rPr lang="en-GB" sz="2400" dirty="0"/>
              <a:t>To what extent are the Vanguard Cities adopting 'ending street homelessness' goals, and methodologies for monitoring progress towards these goals, which are consistent with the IGH programme requirements?  </a:t>
            </a:r>
            <a:endParaRPr lang="de-DE" sz="2400" dirty="0"/>
          </a:p>
          <a:p>
            <a:r>
              <a:rPr lang="en-GB" sz="2400" dirty="0"/>
              <a:t>What (quantitative) evidence is there of progress toward the meeting of these goals, and how reliable is this evidence? What weaknesses or limitations are apparent in this evidence base? </a:t>
            </a:r>
            <a:endParaRPr lang="de-DE" sz="2400" dirty="0"/>
          </a:p>
          <a:p>
            <a:r>
              <a:rPr lang="en-GB" sz="2400" dirty="0"/>
              <a:t>What specific interventions are being used to reduce or eliminate street homelessness, and why were these chosen over alternative approaches? </a:t>
            </a:r>
            <a:endParaRPr lang="de-DE" sz="2400" dirty="0"/>
          </a:p>
          <a:p>
            <a:r>
              <a:rPr lang="en-GB" sz="2400" dirty="0"/>
              <a:t>Did the interventions deployed change after the launch of the IGH programme in the city? If so, why and what difference did that make? </a:t>
            </a:r>
            <a:endParaRPr lang="de-DE" sz="2400" dirty="0"/>
          </a:p>
          <a:p>
            <a:r>
              <a:rPr lang="en-GB" sz="2400" dirty="0"/>
              <a:t>What evidence is there (if any) to link specific interventions and any progress towards ending/reducing street homelessness in the city? What is it about these interventions that accounts for their success? </a:t>
            </a:r>
            <a:endParaRPr lang="de-DE" sz="2400" dirty="0"/>
          </a:p>
        </p:txBody>
      </p:sp>
    </p:spTree>
    <p:extLst>
      <p:ext uri="{BB962C8B-B14F-4D97-AF65-F5344CB8AC3E}">
        <p14:creationId xmlns:p14="http://schemas.microsoft.com/office/powerpoint/2010/main" val="1717783010"/>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dirty="0"/>
              <a:t>Research questions II</a:t>
            </a:r>
          </a:p>
        </p:txBody>
      </p:sp>
      <p:sp>
        <p:nvSpPr>
          <p:cNvPr id="3" name="Inhaltsplatzhalter 2"/>
          <p:cNvSpPr>
            <a:spLocks noGrp="1"/>
          </p:cNvSpPr>
          <p:nvPr>
            <p:ph idx="1"/>
          </p:nvPr>
        </p:nvSpPr>
        <p:spPr>
          <a:xfrm>
            <a:off x="609600" y="1444445"/>
            <a:ext cx="11343051" cy="5152907"/>
          </a:xfrm>
        </p:spPr>
        <p:txBody>
          <a:bodyPr>
            <a:noAutofit/>
          </a:bodyPr>
          <a:lstStyle/>
          <a:p>
            <a:r>
              <a:rPr lang="en-GB" sz="2400" dirty="0"/>
              <a:t>Are there other (contextual) factors that have enabled or been barriers to the success of these specific interventions?</a:t>
            </a:r>
          </a:p>
          <a:p>
            <a:r>
              <a:rPr lang="en-GB" sz="2400" dirty="0"/>
              <a:t>Are there differential rates of success for different street homeless groups, and what accounts for that? </a:t>
            </a:r>
            <a:endParaRPr lang="de-DE" sz="2400" dirty="0"/>
          </a:p>
          <a:p>
            <a:r>
              <a:rPr lang="en-GB" sz="2400" dirty="0"/>
              <a:t>Is there any evidence of repressive or otherwise inappropriate methods being used to pursue the 'ending street homelessness' goals, or of displacement effects? </a:t>
            </a:r>
            <a:endParaRPr lang="de-DE" sz="2400" dirty="0"/>
          </a:p>
          <a:p>
            <a:r>
              <a:rPr lang="en-GB" sz="2400" dirty="0"/>
              <a:t>Are there key components of success, and failure, that can be identified across the Vanguard Cities and provide lessons for future cohorts of cities? </a:t>
            </a:r>
            <a:endParaRPr lang="de-DE" sz="2400" dirty="0"/>
          </a:p>
          <a:p>
            <a:pPr lvl="0"/>
            <a:r>
              <a:rPr lang="en-GB" sz="2400" dirty="0"/>
              <a:t>What plans are there for sustaining any reductions identified? How realistic are these plans?</a:t>
            </a:r>
            <a:endParaRPr lang="de-DE" sz="2400" dirty="0"/>
          </a:p>
          <a:p>
            <a:r>
              <a:rPr lang="en-GB" sz="2400" dirty="0"/>
              <a:t>What difference (if any) did involvement in the IGH programme make in the city? What is the most useful role that IGH can play in supporting city's efforts to end street homelessness? </a:t>
            </a:r>
            <a:endParaRPr lang="en-US" sz="2400" dirty="0"/>
          </a:p>
        </p:txBody>
      </p:sp>
    </p:spTree>
    <p:extLst>
      <p:ext uri="{BB962C8B-B14F-4D97-AF65-F5344CB8AC3E}">
        <p14:creationId xmlns:p14="http://schemas.microsoft.com/office/powerpoint/2010/main" val="4160366177"/>
      </p:ext>
    </p:extLst>
  </p:cSld>
  <p:clrMapOvr>
    <a:masterClrMapping/>
  </p:clrMapOvr>
  <p:transition spd="med">
    <p:wipe dir="r"/>
  </p:transition>
</p:sld>
</file>

<file path=ppt/theme/theme1.xml><?xml version="1.0" encoding="utf-8"?>
<a:theme xmlns:a="http://schemas.openxmlformats.org/drawingml/2006/main" name="1_Office Theme">
  <a:themeElements>
    <a:clrScheme name="GISS">
      <a:dk1>
        <a:srgbClr val="171616"/>
      </a:dk1>
      <a:lt1>
        <a:sysClr val="window" lastClr="FFFFFF"/>
      </a:lt1>
      <a:dk2>
        <a:srgbClr val="7B7B7B"/>
      </a:dk2>
      <a:lt2>
        <a:srgbClr val="E7E6E6"/>
      </a:lt2>
      <a:accent1>
        <a:srgbClr val="6BC5AB"/>
      </a:accent1>
      <a:accent2>
        <a:srgbClr val="D44AA3"/>
      </a:accent2>
      <a:accent3>
        <a:srgbClr val="A5A5A5"/>
      </a:accent3>
      <a:accent4>
        <a:srgbClr val="FFC000"/>
      </a:accent4>
      <a:accent5>
        <a:srgbClr val="8B4B70"/>
      </a:accent5>
      <a:accent6>
        <a:srgbClr val="D8D8D8"/>
      </a:accent6>
      <a:hlink>
        <a:srgbClr val="034A90"/>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ISS_Master [Schreibgeschützt]" id="{62A990CF-3429-4573-8157-50794AAF8569}" vid="{78DB2808-2993-4379-8790-3A36B3208EB1}"/>
    </a:ext>
  </a:extLst>
</a:theme>
</file>

<file path=ppt/theme/theme2.xml><?xml version="1.0" encoding="utf-8"?>
<a:theme xmlns:a="http://schemas.openxmlformats.org/drawingml/2006/main" name="4_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Benutzerdefiniertes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TotalTime>
  <Words>1392</Words>
  <Application>Microsoft Macintosh PowerPoint</Application>
  <PresentationFormat>Widescreen</PresentationFormat>
  <Paragraphs>112</Paragraphs>
  <Slides>15</Slides>
  <Notes>2</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15</vt:i4>
      </vt:variant>
    </vt:vector>
  </HeadingPairs>
  <TitlesOfParts>
    <vt:vector size="28" baseType="lpstr">
      <vt:lpstr>ＭＳ Ｐゴシック</vt:lpstr>
      <vt:lpstr>Arial</vt:lpstr>
      <vt:lpstr>Calibri</vt:lpstr>
      <vt:lpstr>Times New Roman</vt:lpstr>
      <vt:lpstr>Wingdings</vt:lpstr>
      <vt:lpstr>Wingdings 3</vt:lpstr>
      <vt:lpstr>1_Office Theme</vt:lpstr>
      <vt:lpstr>4_Benutzerdefiniertes Design</vt:lpstr>
      <vt:lpstr>5_Benutzerdefiniertes Design</vt:lpstr>
      <vt:lpstr>2_Benutzerdefiniertes Design</vt:lpstr>
      <vt:lpstr>3_Benutzerdefiniertes Design</vt:lpstr>
      <vt:lpstr>1_Benutzerdefiniertes Design</vt:lpstr>
      <vt:lpstr>Benutzerdefiniertes Design</vt:lpstr>
      <vt:lpstr>Ending Street Homelessness in Vanguard Cities Overarching Research and Evaluation Project funded by OAK Foundation</vt:lpstr>
      <vt:lpstr>Outline of Presentation</vt:lpstr>
      <vt:lpstr>Background</vt:lpstr>
      <vt:lpstr>Goals</vt:lpstr>
      <vt:lpstr>IGH Global Framework For Understanding Homelessness</vt:lpstr>
      <vt:lpstr>Definitions</vt:lpstr>
      <vt:lpstr>Minimum Measurement Requirements</vt:lpstr>
      <vt:lpstr>Research questions I</vt:lpstr>
      <vt:lpstr>Research questions II</vt:lpstr>
      <vt:lpstr>Methods</vt:lpstr>
      <vt:lpstr>Tasks I</vt:lpstr>
      <vt:lpstr>Tasks II</vt:lpstr>
      <vt:lpstr>Timetable</vt:lpstr>
      <vt:lpstr>Staff involved</vt:lpstr>
      <vt:lpstr>Corra Foundation Small Grants Programme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Jutta Henke</dc:creator>
  <cp:lastModifiedBy>Suzanne Fitzpatrick</cp:lastModifiedBy>
  <cp:revision>583</cp:revision>
  <cp:lastPrinted>2019-08-30T18:15:16Z</cp:lastPrinted>
  <dcterms:created xsi:type="dcterms:W3CDTF">2015-09-21T08:23:41Z</dcterms:created>
  <dcterms:modified xsi:type="dcterms:W3CDTF">2019-09-03T10:06:05Z</dcterms:modified>
</cp:coreProperties>
</file>